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Inter Bold" charset="1" panose="020B0802030000000004"/>
      <p:regular r:id="rId14"/>
    </p:embeddedFont>
    <p:embeddedFont>
      <p:font typeface="Arial Bold" charset="1" panose="020B0802020202020204"/>
      <p:regular r:id="rId15"/>
    </p:embeddedFont>
    <p:embeddedFont>
      <p:font typeface="Inter Medium" charset="1" panose="02000503000000020004"/>
      <p:regular r:id="rId16"/>
    </p:embeddedFont>
    <p:embeddedFont>
      <p:font typeface="Arial" charset="1" panose="020B0502020202020204"/>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jpeg>
</file>

<file path=ppt/media/image12.jpeg>
</file>

<file path=ppt/media/image13.jpeg>
</file>

<file path=ppt/media/image14.jpeg>
</file>

<file path=ppt/media/image15.jpeg>
</file>

<file path=ppt/media/image16.jpeg>
</file>

<file path=ppt/media/image2.svg>
</file>

<file path=ppt/media/image3.png>
</file>

<file path=ppt/media/image4.svg>
</file>

<file path=ppt/media/image5.jpe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jpeg" Type="http://schemas.openxmlformats.org/officeDocument/2006/relationships/image"/><Relationship Id="rId4" Target="../media/image13.jpe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6.jpe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2759" y="6802807"/>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a:off x="1074658" y="8563446"/>
            <a:ext cx="16138684" cy="0"/>
          </a:xfrm>
          <a:prstGeom prst="line">
            <a:avLst/>
          </a:prstGeom>
          <a:ln cap="flat" w="38100">
            <a:solidFill>
              <a:srgbClr val="17726D"/>
            </a:solidFill>
            <a:prstDash val="solid"/>
            <a:headEnd type="none" len="sm" w="sm"/>
            <a:tailEnd type="none" len="sm" w="sm"/>
          </a:ln>
        </p:spPr>
      </p:sp>
      <p:grpSp>
        <p:nvGrpSpPr>
          <p:cNvPr name="Group 6" id="6"/>
          <p:cNvGrpSpPr/>
          <p:nvPr/>
        </p:nvGrpSpPr>
        <p:grpSpPr>
          <a:xfrm rot="0">
            <a:off x="10785978" y="1231643"/>
            <a:ext cx="4758515" cy="475851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1074658" y="5553371"/>
            <a:ext cx="447675" cy="44767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sp>
        <p:sp>
          <p:nvSpPr>
            <p:cNvPr name="TextBox 11" id="11"/>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Freeform 12" id="12"/>
          <p:cNvSpPr/>
          <p:nvPr/>
        </p:nvSpPr>
        <p:spPr>
          <a:xfrm flipH="false" flipV="false" rot="0">
            <a:off x="1124956" y="656036"/>
            <a:ext cx="586293" cy="483692"/>
          </a:xfrm>
          <a:custGeom>
            <a:avLst/>
            <a:gdLst/>
            <a:ahLst/>
            <a:cxnLst/>
            <a:rect r="r" b="b" t="t" l="l"/>
            <a:pathLst>
              <a:path h="483692" w="586293">
                <a:moveTo>
                  <a:pt x="0" y="0"/>
                </a:moveTo>
                <a:lnTo>
                  <a:pt x="586293" y="0"/>
                </a:lnTo>
                <a:lnTo>
                  <a:pt x="586293" y="483692"/>
                </a:lnTo>
                <a:lnTo>
                  <a:pt x="0" y="4836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3" id="13"/>
          <p:cNvGrpSpPr/>
          <p:nvPr/>
        </p:nvGrpSpPr>
        <p:grpSpPr>
          <a:xfrm rot="0">
            <a:off x="15972039" y="656036"/>
            <a:ext cx="1241303" cy="575606"/>
            <a:chOff x="0" y="0"/>
            <a:chExt cx="326928" cy="151600"/>
          </a:xfrm>
        </p:grpSpPr>
        <p:sp>
          <p:nvSpPr>
            <p:cNvPr name="Freeform 14" id="14"/>
            <p:cNvSpPr/>
            <p:nvPr/>
          </p:nvSpPr>
          <p:spPr>
            <a:xfrm flipH="false" flipV="false" rot="0">
              <a:off x="0" y="0"/>
              <a:ext cx="326928" cy="151600"/>
            </a:xfrm>
            <a:custGeom>
              <a:avLst/>
              <a:gdLst/>
              <a:ahLst/>
              <a:cxnLst/>
              <a:rect r="r" b="b" t="t" l="l"/>
              <a:pathLst>
                <a:path h="151600" w="326928">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17726D"/>
            </a:solidFill>
          </p:spPr>
        </p:sp>
        <p:sp>
          <p:nvSpPr>
            <p:cNvPr name="TextBox 15" id="15"/>
            <p:cNvSpPr txBox="true"/>
            <p:nvPr/>
          </p:nvSpPr>
          <p:spPr>
            <a:xfrm>
              <a:off x="0" y="-85725"/>
              <a:ext cx="326928" cy="237325"/>
            </a:xfrm>
            <a:prstGeom prst="rect">
              <a:avLst/>
            </a:prstGeom>
          </p:spPr>
          <p:txBody>
            <a:bodyPr anchor="ctr" rtlCol="false" tIns="50800" lIns="50800" bIns="50800" rIns="50800"/>
            <a:lstStyle/>
            <a:p>
              <a:pPr algn="ctr">
                <a:lnSpc>
                  <a:spcPts val="2479"/>
                </a:lnSpc>
              </a:pPr>
            </a:p>
          </p:txBody>
        </p:sp>
      </p:grpSp>
      <p:sp>
        <p:nvSpPr>
          <p:cNvPr name="Freeform 16" id="16"/>
          <p:cNvSpPr/>
          <p:nvPr/>
        </p:nvSpPr>
        <p:spPr>
          <a:xfrm flipH="false" flipV="false" rot="0">
            <a:off x="16275918" y="793769"/>
            <a:ext cx="633545" cy="300142"/>
          </a:xfrm>
          <a:custGeom>
            <a:avLst/>
            <a:gdLst/>
            <a:ahLst/>
            <a:cxnLst/>
            <a:rect r="r" b="b" t="t" l="l"/>
            <a:pathLst>
              <a:path h="300142" w="633545">
                <a:moveTo>
                  <a:pt x="0" y="0"/>
                </a:moveTo>
                <a:lnTo>
                  <a:pt x="633545" y="0"/>
                </a:lnTo>
                <a:lnTo>
                  <a:pt x="633545" y="300141"/>
                </a:lnTo>
                <a:lnTo>
                  <a:pt x="0" y="30014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7" id="17"/>
          <p:cNvSpPr txBox="true"/>
          <p:nvPr/>
        </p:nvSpPr>
        <p:spPr>
          <a:xfrm rot="0">
            <a:off x="981075" y="2874521"/>
            <a:ext cx="14166687" cy="2678850"/>
          </a:xfrm>
          <a:prstGeom prst="rect">
            <a:avLst/>
          </a:prstGeom>
        </p:spPr>
        <p:txBody>
          <a:bodyPr anchor="t" rtlCol="false" tIns="0" lIns="0" bIns="0" rIns="0">
            <a:spAutoFit/>
          </a:bodyPr>
          <a:lstStyle/>
          <a:p>
            <a:pPr algn="l">
              <a:lnSpc>
                <a:spcPts val="21873"/>
              </a:lnSpc>
            </a:pPr>
            <a:r>
              <a:rPr lang="en-US" sz="15624">
                <a:solidFill>
                  <a:srgbClr val="17726D"/>
                </a:solidFill>
                <a:latin typeface="Inter Bold"/>
              </a:rPr>
              <a:t>PITCH DECK</a:t>
            </a:r>
          </a:p>
        </p:txBody>
      </p:sp>
      <p:sp>
        <p:nvSpPr>
          <p:cNvPr name="TextBox 18" id="18"/>
          <p:cNvSpPr txBox="true"/>
          <p:nvPr/>
        </p:nvSpPr>
        <p:spPr>
          <a:xfrm rot="0">
            <a:off x="14344595" y="8824453"/>
            <a:ext cx="2868747" cy="796926"/>
          </a:xfrm>
          <a:prstGeom prst="rect">
            <a:avLst/>
          </a:prstGeom>
        </p:spPr>
        <p:txBody>
          <a:bodyPr anchor="t" rtlCol="false" tIns="0" lIns="0" bIns="0" rIns="0">
            <a:spAutoFit/>
          </a:bodyPr>
          <a:lstStyle/>
          <a:p>
            <a:pPr algn="r">
              <a:lnSpc>
                <a:spcPts val="3099"/>
              </a:lnSpc>
            </a:pPr>
            <a:r>
              <a:rPr lang="en-US" sz="1999">
                <a:solidFill>
                  <a:srgbClr val="000000"/>
                </a:solidFill>
                <a:latin typeface="Arial Bold"/>
              </a:rPr>
              <a:t>June 2024</a:t>
            </a:r>
          </a:p>
          <a:p>
            <a:pPr algn="r" marL="0" indent="0" lvl="0">
              <a:lnSpc>
                <a:spcPts val="3099"/>
              </a:lnSpc>
            </a:pPr>
          </a:p>
        </p:txBody>
      </p:sp>
      <p:sp>
        <p:nvSpPr>
          <p:cNvPr name="TextBox 19" id="19"/>
          <p:cNvSpPr txBox="true"/>
          <p:nvPr/>
        </p:nvSpPr>
        <p:spPr>
          <a:xfrm rot="0">
            <a:off x="1711249" y="5439071"/>
            <a:ext cx="15502093" cy="5491480"/>
          </a:xfrm>
          <a:prstGeom prst="rect">
            <a:avLst/>
          </a:prstGeom>
        </p:spPr>
        <p:txBody>
          <a:bodyPr anchor="t" rtlCol="false" tIns="0" lIns="0" bIns="0" rIns="0">
            <a:spAutoFit/>
          </a:bodyPr>
          <a:lstStyle/>
          <a:p>
            <a:pPr algn="l">
              <a:lnSpc>
                <a:spcPts val="3919"/>
              </a:lnSpc>
            </a:pPr>
            <a:r>
              <a:rPr lang="en-US" sz="2799" spc="207">
                <a:solidFill>
                  <a:srgbClr val="000000"/>
                </a:solidFill>
                <a:latin typeface="Arial Bold"/>
              </a:rPr>
              <a:t>                           DATABASE DESIGN AND MYSQL PROGRAMMING</a:t>
            </a:r>
          </a:p>
          <a:p>
            <a:pPr algn="l">
              <a:lnSpc>
                <a:spcPts val="3919"/>
              </a:lnSpc>
            </a:pPr>
            <a:r>
              <a:rPr lang="en-US" sz="2799" spc="207">
                <a:solidFill>
                  <a:srgbClr val="000000"/>
                </a:solidFill>
                <a:latin typeface="Arial Bold"/>
              </a:rPr>
              <a:t>                                DATA ANALYSIS OF SOCIAL MEDIA USERS</a:t>
            </a:r>
          </a:p>
          <a:p>
            <a:pPr algn="l">
              <a:lnSpc>
                <a:spcPts val="3919"/>
              </a:lnSpc>
            </a:pPr>
          </a:p>
          <a:p>
            <a:pPr algn="l">
              <a:lnSpc>
                <a:spcPts val="3919"/>
              </a:lnSpc>
            </a:pPr>
            <a:r>
              <a:rPr lang="en-US" sz="2799" spc="207">
                <a:solidFill>
                  <a:srgbClr val="000000"/>
                </a:solidFill>
                <a:latin typeface="Arial Bold"/>
              </a:rPr>
              <a:t>                                                               </a:t>
            </a:r>
          </a:p>
          <a:p>
            <a:pPr algn="l">
              <a:lnSpc>
                <a:spcPts val="3919"/>
              </a:lnSpc>
            </a:pPr>
            <a:r>
              <a:rPr lang="en-US" sz="2799" spc="207">
                <a:solidFill>
                  <a:srgbClr val="000000"/>
                </a:solidFill>
                <a:latin typeface="Arial Bold"/>
              </a:rPr>
              <a:t>                                                                        PRESENTER: JOY MUTHOKA</a:t>
            </a:r>
          </a:p>
          <a:p>
            <a:pPr algn="l">
              <a:lnSpc>
                <a:spcPts val="3919"/>
              </a:lnSpc>
            </a:pPr>
            <a:r>
              <a:rPr lang="en-US" sz="2799" spc="207">
                <a:solidFill>
                  <a:srgbClr val="000000"/>
                </a:solidFill>
                <a:latin typeface="Arial Bold"/>
              </a:rPr>
              <a:t>                                                                                   DATE: 14/06/2024</a:t>
            </a:r>
          </a:p>
          <a:p>
            <a:pPr algn="l">
              <a:lnSpc>
                <a:spcPts val="3919"/>
              </a:lnSpc>
            </a:pPr>
          </a:p>
          <a:p>
            <a:pPr algn="l">
              <a:lnSpc>
                <a:spcPts val="3919"/>
              </a:lnSpc>
            </a:pPr>
          </a:p>
          <a:p>
            <a:pPr algn="l">
              <a:lnSpc>
                <a:spcPts val="3919"/>
              </a:lnSpc>
            </a:pPr>
          </a:p>
          <a:p>
            <a:pPr algn="l">
              <a:lnSpc>
                <a:spcPts val="3919"/>
              </a:lnSpc>
            </a:pPr>
          </a:p>
          <a:p>
            <a:pPr algn="l" marL="0" indent="0" lvl="0">
              <a:lnSpc>
                <a:spcPts val="3919"/>
              </a:lnSpc>
            </a:pPr>
          </a:p>
        </p:txBody>
      </p:sp>
      <p:sp>
        <p:nvSpPr>
          <p:cNvPr name="TextBox 20" id="20"/>
          <p:cNvSpPr txBox="true"/>
          <p:nvPr/>
        </p:nvSpPr>
        <p:spPr>
          <a:xfrm rot="0">
            <a:off x="1857293" y="615307"/>
            <a:ext cx="3191396" cy="469900"/>
          </a:xfrm>
          <a:prstGeom prst="rect">
            <a:avLst/>
          </a:prstGeom>
        </p:spPr>
        <p:txBody>
          <a:bodyPr anchor="t" rtlCol="false" tIns="0" lIns="0" bIns="0" rIns="0">
            <a:spAutoFit/>
          </a:bodyPr>
          <a:lstStyle/>
          <a:p>
            <a:pPr algn="l">
              <a:lnSpc>
                <a:spcPts val="3499"/>
              </a:lnSpc>
            </a:pPr>
            <a:r>
              <a:rPr lang="en-US" sz="2499">
                <a:solidFill>
                  <a:srgbClr val="000000"/>
                </a:solidFill>
                <a:latin typeface="Arial Bold"/>
              </a:rPr>
              <a:t>Stacy Joy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37101" y="4421381"/>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1979517" y="0"/>
            <a:ext cx="6308483" cy="10287000"/>
            <a:chOff x="0" y="0"/>
            <a:chExt cx="1661493" cy="2709333"/>
          </a:xfrm>
        </p:grpSpPr>
        <p:sp>
          <p:nvSpPr>
            <p:cNvPr name="Freeform 6" id="6"/>
            <p:cNvSpPr/>
            <p:nvPr/>
          </p:nvSpPr>
          <p:spPr>
            <a:xfrm flipH="false" flipV="false" rot="0">
              <a:off x="0" y="0"/>
              <a:ext cx="1661494" cy="2709333"/>
            </a:xfrm>
            <a:custGeom>
              <a:avLst/>
              <a:gdLst/>
              <a:ahLst/>
              <a:cxnLst/>
              <a:rect r="r" b="b" t="t" l="l"/>
              <a:pathLst>
                <a:path h="2709333" w="1661494">
                  <a:moveTo>
                    <a:pt x="0" y="0"/>
                  </a:moveTo>
                  <a:lnTo>
                    <a:pt x="1661494" y="0"/>
                  </a:lnTo>
                  <a:lnTo>
                    <a:pt x="1661494" y="2709333"/>
                  </a:lnTo>
                  <a:lnTo>
                    <a:pt x="0" y="2709333"/>
                  </a:lnTo>
                  <a:close/>
                </a:path>
              </a:pathLst>
            </a:custGeom>
            <a:solidFill>
              <a:srgbClr val="17726D"/>
            </a:solidFill>
          </p:spPr>
        </p:sp>
        <p:sp>
          <p:nvSpPr>
            <p:cNvPr name="TextBox 7" id="7"/>
            <p:cNvSpPr txBox="true"/>
            <p:nvPr/>
          </p:nvSpPr>
          <p:spPr>
            <a:xfrm>
              <a:off x="0" y="-85725"/>
              <a:ext cx="1661493" cy="2795058"/>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4598501" y="4663928"/>
            <a:ext cx="2660799" cy="266079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0" id="10"/>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8002593" y="721973"/>
            <a:ext cx="9256707" cy="2965198"/>
            <a:chOff x="0" y="0"/>
            <a:chExt cx="12342277" cy="3953597"/>
          </a:xfrm>
        </p:grpSpPr>
        <p:pic>
          <p:nvPicPr>
            <p:cNvPr name="Picture 12" id="12"/>
            <p:cNvPicPr>
              <a:picLocks noChangeAspect="true"/>
            </p:cNvPicPr>
            <p:nvPr/>
          </p:nvPicPr>
          <p:blipFill>
            <a:blip r:embed="rId2"/>
            <a:srcRect l="0" t="56237" r="14633" b="2718"/>
            <a:stretch>
              <a:fillRect/>
            </a:stretch>
          </p:blipFill>
          <p:spPr>
            <a:xfrm flipH="false" flipV="false">
              <a:off x="0" y="0"/>
              <a:ext cx="12342277" cy="3953597"/>
            </a:xfrm>
            <a:prstGeom prst="rect">
              <a:avLst/>
            </a:prstGeom>
          </p:spPr>
        </p:pic>
      </p:grpSp>
      <p:grpSp>
        <p:nvGrpSpPr>
          <p:cNvPr name="Group 13" id="13"/>
          <p:cNvGrpSpPr/>
          <p:nvPr/>
        </p:nvGrpSpPr>
        <p:grpSpPr>
          <a:xfrm rot="0">
            <a:off x="863539" y="5696948"/>
            <a:ext cx="969409" cy="986123"/>
            <a:chOff x="0" y="0"/>
            <a:chExt cx="812800" cy="826814"/>
          </a:xfrm>
        </p:grpSpPr>
        <p:sp>
          <p:nvSpPr>
            <p:cNvPr name="Freeform 14" id="14"/>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15" id="15"/>
            <p:cNvSpPr txBox="true"/>
            <p:nvPr/>
          </p:nvSpPr>
          <p:spPr>
            <a:xfrm>
              <a:off x="76200" y="1314"/>
              <a:ext cx="660400" cy="747987"/>
            </a:xfrm>
            <a:prstGeom prst="rect">
              <a:avLst/>
            </a:prstGeom>
          </p:spPr>
          <p:txBody>
            <a:bodyPr anchor="ctr" rtlCol="false" tIns="44470" lIns="44470" bIns="44470" rIns="44470"/>
            <a:lstStyle/>
            <a:p>
              <a:pPr algn="ctr">
                <a:lnSpc>
                  <a:spcPts val="4759"/>
                </a:lnSpc>
              </a:pPr>
              <a:r>
                <a:rPr lang="en-US" sz="3399">
                  <a:solidFill>
                    <a:srgbClr val="17726D"/>
                  </a:solidFill>
                  <a:latin typeface="Inter Bold"/>
                </a:rPr>
                <a:t>01</a:t>
              </a:r>
            </a:p>
          </p:txBody>
        </p:sp>
      </p:grpSp>
      <p:grpSp>
        <p:nvGrpSpPr>
          <p:cNvPr name="Group 16" id="16"/>
          <p:cNvGrpSpPr/>
          <p:nvPr/>
        </p:nvGrpSpPr>
        <p:grpSpPr>
          <a:xfrm rot="0">
            <a:off x="6185626" y="5696948"/>
            <a:ext cx="969409" cy="986123"/>
            <a:chOff x="0" y="0"/>
            <a:chExt cx="812800" cy="826814"/>
          </a:xfrm>
        </p:grpSpPr>
        <p:sp>
          <p:nvSpPr>
            <p:cNvPr name="Freeform 17" id="17"/>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18" id="18"/>
            <p:cNvSpPr txBox="true"/>
            <p:nvPr/>
          </p:nvSpPr>
          <p:spPr>
            <a:xfrm>
              <a:off x="76200" y="1314"/>
              <a:ext cx="660400" cy="747987"/>
            </a:xfrm>
            <a:prstGeom prst="rect">
              <a:avLst/>
            </a:prstGeom>
          </p:spPr>
          <p:txBody>
            <a:bodyPr anchor="ctr" rtlCol="false" tIns="44470" lIns="44470" bIns="44470" rIns="44470"/>
            <a:lstStyle/>
            <a:p>
              <a:pPr algn="ctr">
                <a:lnSpc>
                  <a:spcPts val="4759"/>
                </a:lnSpc>
              </a:pPr>
              <a:r>
                <a:rPr lang="en-US" sz="3399">
                  <a:solidFill>
                    <a:srgbClr val="17726D"/>
                  </a:solidFill>
                  <a:latin typeface="Inter Bold"/>
                </a:rPr>
                <a:t>04</a:t>
              </a:r>
            </a:p>
          </p:txBody>
        </p:sp>
      </p:grpSp>
      <p:grpSp>
        <p:nvGrpSpPr>
          <p:cNvPr name="Group 19" id="19"/>
          <p:cNvGrpSpPr/>
          <p:nvPr/>
        </p:nvGrpSpPr>
        <p:grpSpPr>
          <a:xfrm rot="0">
            <a:off x="863539" y="7122635"/>
            <a:ext cx="969409" cy="986123"/>
            <a:chOff x="0" y="0"/>
            <a:chExt cx="812800" cy="826814"/>
          </a:xfrm>
        </p:grpSpPr>
        <p:sp>
          <p:nvSpPr>
            <p:cNvPr name="Freeform 20" id="20"/>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21" id="21"/>
            <p:cNvSpPr txBox="true"/>
            <p:nvPr/>
          </p:nvSpPr>
          <p:spPr>
            <a:xfrm>
              <a:off x="76200" y="1314"/>
              <a:ext cx="660400" cy="747987"/>
            </a:xfrm>
            <a:prstGeom prst="rect">
              <a:avLst/>
            </a:prstGeom>
          </p:spPr>
          <p:txBody>
            <a:bodyPr anchor="ctr" rtlCol="false" tIns="44470" lIns="44470" bIns="44470" rIns="44470"/>
            <a:lstStyle/>
            <a:p>
              <a:pPr algn="ctr">
                <a:lnSpc>
                  <a:spcPts val="4759"/>
                </a:lnSpc>
              </a:pPr>
              <a:r>
                <a:rPr lang="en-US" sz="3399">
                  <a:solidFill>
                    <a:srgbClr val="17726D"/>
                  </a:solidFill>
                  <a:latin typeface="Inter Bold"/>
                </a:rPr>
                <a:t>02</a:t>
              </a:r>
            </a:p>
          </p:txBody>
        </p:sp>
      </p:grpSp>
      <p:grpSp>
        <p:nvGrpSpPr>
          <p:cNvPr name="Group 22" id="22"/>
          <p:cNvGrpSpPr/>
          <p:nvPr/>
        </p:nvGrpSpPr>
        <p:grpSpPr>
          <a:xfrm rot="0">
            <a:off x="6185626" y="7122635"/>
            <a:ext cx="969409" cy="986123"/>
            <a:chOff x="0" y="0"/>
            <a:chExt cx="812800" cy="826814"/>
          </a:xfrm>
        </p:grpSpPr>
        <p:sp>
          <p:nvSpPr>
            <p:cNvPr name="Freeform 23" id="23"/>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24" id="24"/>
            <p:cNvSpPr txBox="true"/>
            <p:nvPr/>
          </p:nvSpPr>
          <p:spPr>
            <a:xfrm>
              <a:off x="76200" y="1314"/>
              <a:ext cx="660400" cy="747987"/>
            </a:xfrm>
            <a:prstGeom prst="rect">
              <a:avLst/>
            </a:prstGeom>
          </p:spPr>
          <p:txBody>
            <a:bodyPr anchor="ctr" rtlCol="false" tIns="44470" lIns="44470" bIns="44470" rIns="44470"/>
            <a:lstStyle/>
            <a:p>
              <a:pPr algn="ctr">
                <a:lnSpc>
                  <a:spcPts val="4759"/>
                </a:lnSpc>
              </a:pPr>
              <a:r>
                <a:rPr lang="en-US" sz="3399">
                  <a:solidFill>
                    <a:srgbClr val="17726D"/>
                  </a:solidFill>
                  <a:latin typeface="Inter Bold"/>
                </a:rPr>
                <a:t>05</a:t>
              </a:r>
            </a:p>
          </p:txBody>
        </p:sp>
      </p:grpSp>
      <p:grpSp>
        <p:nvGrpSpPr>
          <p:cNvPr name="Group 25" id="25"/>
          <p:cNvGrpSpPr/>
          <p:nvPr/>
        </p:nvGrpSpPr>
        <p:grpSpPr>
          <a:xfrm rot="0">
            <a:off x="863539" y="8548322"/>
            <a:ext cx="969409" cy="986123"/>
            <a:chOff x="0" y="0"/>
            <a:chExt cx="812800" cy="826814"/>
          </a:xfrm>
        </p:grpSpPr>
        <p:sp>
          <p:nvSpPr>
            <p:cNvPr name="Freeform 26" id="26"/>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27" id="27"/>
            <p:cNvSpPr txBox="true"/>
            <p:nvPr/>
          </p:nvSpPr>
          <p:spPr>
            <a:xfrm>
              <a:off x="76200" y="1314"/>
              <a:ext cx="660400" cy="747987"/>
            </a:xfrm>
            <a:prstGeom prst="rect">
              <a:avLst/>
            </a:prstGeom>
          </p:spPr>
          <p:txBody>
            <a:bodyPr anchor="ctr" rtlCol="false" tIns="44470" lIns="44470" bIns="44470" rIns="44470"/>
            <a:lstStyle/>
            <a:p>
              <a:pPr algn="ctr">
                <a:lnSpc>
                  <a:spcPts val="4759"/>
                </a:lnSpc>
              </a:pPr>
              <a:r>
                <a:rPr lang="en-US" sz="3399">
                  <a:solidFill>
                    <a:srgbClr val="17726D"/>
                  </a:solidFill>
                  <a:latin typeface="Inter Bold"/>
                </a:rPr>
                <a:t>03</a:t>
              </a:r>
            </a:p>
          </p:txBody>
        </p:sp>
      </p:grpSp>
      <p:grpSp>
        <p:nvGrpSpPr>
          <p:cNvPr name="Group 28" id="28"/>
          <p:cNvGrpSpPr/>
          <p:nvPr/>
        </p:nvGrpSpPr>
        <p:grpSpPr>
          <a:xfrm rot="0">
            <a:off x="6185626" y="8548322"/>
            <a:ext cx="969409" cy="986123"/>
            <a:chOff x="0" y="0"/>
            <a:chExt cx="812800" cy="826814"/>
          </a:xfrm>
        </p:grpSpPr>
        <p:sp>
          <p:nvSpPr>
            <p:cNvPr name="Freeform 29" id="29"/>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30" id="30"/>
            <p:cNvSpPr txBox="true"/>
            <p:nvPr/>
          </p:nvSpPr>
          <p:spPr>
            <a:xfrm>
              <a:off x="76200" y="1314"/>
              <a:ext cx="660400" cy="747987"/>
            </a:xfrm>
            <a:prstGeom prst="rect">
              <a:avLst/>
            </a:prstGeom>
          </p:spPr>
          <p:txBody>
            <a:bodyPr anchor="ctr" rtlCol="false" tIns="44470" lIns="44470" bIns="44470" rIns="44470"/>
            <a:lstStyle/>
            <a:p>
              <a:pPr algn="ctr">
                <a:lnSpc>
                  <a:spcPts val="4759"/>
                </a:lnSpc>
              </a:pPr>
              <a:r>
                <a:rPr lang="en-US" sz="3399">
                  <a:solidFill>
                    <a:srgbClr val="17726D"/>
                  </a:solidFill>
                  <a:latin typeface="Inter Bold"/>
                </a:rPr>
                <a:t>06</a:t>
              </a:r>
            </a:p>
          </p:txBody>
        </p:sp>
      </p:grpSp>
      <p:sp>
        <p:nvSpPr>
          <p:cNvPr name="AutoShape 31" id="31"/>
          <p:cNvSpPr/>
          <p:nvPr/>
        </p:nvSpPr>
        <p:spPr>
          <a:xfrm>
            <a:off x="844489" y="2984652"/>
            <a:ext cx="6008511" cy="0"/>
          </a:xfrm>
          <a:prstGeom prst="line">
            <a:avLst/>
          </a:prstGeom>
          <a:ln cap="flat" w="76200">
            <a:solidFill>
              <a:srgbClr val="EAE4D2"/>
            </a:solidFill>
            <a:prstDash val="solid"/>
            <a:headEnd type="none" len="sm" w="sm"/>
            <a:tailEnd type="none" len="sm" w="sm"/>
          </a:ln>
        </p:spPr>
      </p:sp>
      <p:sp>
        <p:nvSpPr>
          <p:cNvPr name="Freeform 32" id="32"/>
          <p:cNvSpPr/>
          <p:nvPr/>
        </p:nvSpPr>
        <p:spPr>
          <a:xfrm flipH="false" flipV="false" rot="0">
            <a:off x="13807273" y="9050754"/>
            <a:ext cx="586293" cy="483692"/>
          </a:xfrm>
          <a:custGeom>
            <a:avLst/>
            <a:gdLst/>
            <a:ahLst/>
            <a:cxnLst/>
            <a:rect r="r" b="b" t="t" l="l"/>
            <a:pathLst>
              <a:path h="483692" w="586293">
                <a:moveTo>
                  <a:pt x="0" y="0"/>
                </a:moveTo>
                <a:lnTo>
                  <a:pt x="586293" y="0"/>
                </a:lnTo>
                <a:lnTo>
                  <a:pt x="586293" y="483691"/>
                </a:lnTo>
                <a:lnTo>
                  <a:pt x="0" y="4836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33" id="33"/>
          <p:cNvSpPr txBox="true"/>
          <p:nvPr/>
        </p:nvSpPr>
        <p:spPr>
          <a:xfrm rot="0">
            <a:off x="844489" y="817223"/>
            <a:ext cx="7158103" cy="1946910"/>
          </a:xfrm>
          <a:prstGeom prst="rect">
            <a:avLst/>
          </a:prstGeom>
        </p:spPr>
        <p:txBody>
          <a:bodyPr anchor="t" rtlCol="false" tIns="0" lIns="0" bIns="0" rIns="0">
            <a:spAutoFit/>
          </a:bodyPr>
          <a:lstStyle/>
          <a:p>
            <a:pPr algn="l">
              <a:lnSpc>
                <a:spcPts val="7560"/>
              </a:lnSpc>
            </a:pPr>
            <a:r>
              <a:rPr lang="en-US" sz="7200">
                <a:solidFill>
                  <a:srgbClr val="17726D"/>
                </a:solidFill>
                <a:latin typeface="Inter Bold"/>
              </a:rPr>
              <a:t>TABLE OF CONTENT</a:t>
            </a:r>
          </a:p>
        </p:txBody>
      </p:sp>
      <p:sp>
        <p:nvSpPr>
          <p:cNvPr name="TextBox 34" id="34"/>
          <p:cNvSpPr txBox="true"/>
          <p:nvPr/>
        </p:nvSpPr>
        <p:spPr>
          <a:xfrm rot="0">
            <a:off x="2091095" y="5946702"/>
            <a:ext cx="3614553" cy="422275"/>
          </a:xfrm>
          <a:prstGeom prst="rect">
            <a:avLst/>
          </a:prstGeom>
        </p:spPr>
        <p:txBody>
          <a:bodyPr anchor="t" rtlCol="false" tIns="0" lIns="0" bIns="0" rIns="0">
            <a:spAutoFit/>
          </a:bodyPr>
          <a:lstStyle/>
          <a:p>
            <a:pPr algn="l">
              <a:lnSpc>
                <a:spcPts val="3499"/>
              </a:lnSpc>
            </a:pPr>
            <a:r>
              <a:rPr lang="en-US" sz="2499">
                <a:solidFill>
                  <a:srgbClr val="000000"/>
                </a:solidFill>
                <a:latin typeface="Inter Medium"/>
              </a:rPr>
              <a:t>DATA SETS</a:t>
            </a:r>
          </a:p>
        </p:txBody>
      </p:sp>
      <p:sp>
        <p:nvSpPr>
          <p:cNvPr name="TextBox 35" id="35"/>
          <p:cNvSpPr txBox="true"/>
          <p:nvPr/>
        </p:nvSpPr>
        <p:spPr>
          <a:xfrm rot="0">
            <a:off x="7413181" y="5946702"/>
            <a:ext cx="3614553" cy="422275"/>
          </a:xfrm>
          <a:prstGeom prst="rect">
            <a:avLst/>
          </a:prstGeom>
        </p:spPr>
        <p:txBody>
          <a:bodyPr anchor="t" rtlCol="false" tIns="0" lIns="0" bIns="0" rIns="0">
            <a:spAutoFit/>
          </a:bodyPr>
          <a:lstStyle/>
          <a:p>
            <a:pPr algn="l">
              <a:lnSpc>
                <a:spcPts val="3499"/>
              </a:lnSpc>
            </a:pPr>
            <a:r>
              <a:rPr lang="en-US" sz="2499">
                <a:solidFill>
                  <a:srgbClr val="000000"/>
                </a:solidFill>
                <a:latin typeface="Inter Medium"/>
              </a:rPr>
              <a:t>LESSONS LEARNT</a:t>
            </a:r>
          </a:p>
        </p:txBody>
      </p:sp>
      <p:sp>
        <p:nvSpPr>
          <p:cNvPr name="TextBox 36" id="36"/>
          <p:cNvSpPr txBox="true"/>
          <p:nvPr/>
        </p:nvSpPr>
        <p:spPr>
          <a:xfrm rot="0">
            <a:off x="2091095" y="7372389"/>
            <a:ext cx="3614553" cy="422275"/>
          </a:xfrm>
          <a:prstGeom prst="rect">
            <a:avLst/>
          </a:prstGeom>
        </p:spPr>
        <p:txBody>
          <a:bodyPr anchor="t" rtlCol="false" tIns="0" lIns="0" bIns="0" rIns="0">
            <a:spAutoFit/>
          </a:bodyPr>
          <a:lstStyle/>
          <a:p>
            <a:pPr algn="l">
              <a:lnSpc>
                <a:spcPts val="3499"/>
              </a:lnSpc>
            </a:pPr>
            <a:r>
              <a:rPr lang="en-US" sz="2499">
                <a:solidFill>
                  <a:srgbClr val="000000"/>
                </a:solidFill>
                <a:latin typeface="Inter Medium"/>
              </a:rPr>
              <a:t>IMPORT PROCESS</a:t>
            </a:r>
          </a:p>
        </p:txBody>
      </p:sp>
      <p:sp>
        <p:nvSpPr>
          <p:cNvPr name="TextBox 37" id="37"/>
          <p:cNvSpPr txBox="true"/>
          <p:nvPr/>
        </p:nvSpPr>
        <p:spPr>
          <a:xfrm rot="0">
            <a:off x="7413181" y="7372389"/>
            <a:ext cx="3614553" cy="422275"/>
          </a:xfrm>
          <a:prstGeom prst="rect">
            <a:avLst/>
          </a:prstGeom>
        </p:spPr>
        <p:txBody>
          <a:bodyPr anchor="t" rtlCol="false" tIns="0" lIns="0" bIns="0" rIns="0">
            <a:spAutoFit/>
          </a:bodyPr>
          <a:lstStyle/>
          <a:p>
            <a:pPr algn="l">
              <a:lnSpc>
                <a:spcPts val="3499"/>
              </a:lnSpc>
            </a:pPr>
            <a:r>
              <a:rPr lang="en-US" sz="2499">
                <a:solidFill>
                  <a:srgbClr val="000000"/>
                </a:solidFill>
                <a:latin typeface="Inter Medium"/>
              </a:rPr>
              <a:t>SUMMARY</a:t>
            </a:r>
          </a:p>
        </p:txBody>
      </p:sp>
      <p:sp>
        <p:nvSpPr>
          <p:cNvPr name="TextBox 38" id="38"/>
          <p:cNvSpPr txBox="true"/>
          <p:nvPr/>
        </p:nvSpPr>
        <p:spPr>
          <a:xfrm rot="0">
            <a:off x="2091095" y="8798076"/>
            <a:ext cx="3614553" cy="422275"/>
          </a:xfrm>
          <a:prstGeom prst="rect">
            <a:avLst/>
          </a:prstGeom>
        </p:spPr>
        <p:txBody>
          <a:bodyPr anchor="t" rtlCol="false" tIns="0" lIns="0" bIns="0" rIns="0">
            <a:spAutoFit/>
          </a:bodyPr>
          <a:lstStyle/>
          <a:p>
            <a:pPr algn="l">
              <a:lnSpc>
                <a:spcPts val="3499"/>
              </a:lnSpc>
            </a:pPr>
            <a:r>
              <a:rPr lang="en-US" sz="2499">
                <a:solidFill>
                  <a:srgbClr val="000000"/>
                </a:solidFill>
                <a:latin typeface="Inter Medium"/>
              </a:rPr>
              <a:t>INTERESTING FACTS</a:t>
            </a:r>
          </a:p>
        </p:txBody>
      </p:sp>
      <p:sp>
        <p:nvSpPr>
          <p:cNvPr name="TextBox 39" id="39"/>
          <p:cNvSpPr txBox="true"/>
          <p:nvPr/>
        </p:nvSpPr>
        <p:spPr>
          <a:xfrm rot="0">
            <a:off x="7413181" y="8798076"/>
            <a:ext cx="3614553" cy="422275"/>
          </a:xfrm>
          <a:prstGeom prst="rect">
            <a:avLst/>
          </a:prstGeom>
        </p:spPr>
        <p:txBody>
          <a:bodyPr anchor="t" rtlCol="false" tIns="0" lIns="0" bIns="0" rIns="0">
            <a:spAutoFit/>
          </a:bodyPr>
          <a:lstStyle/>
          <a:p>
            <a:pPr algn="l">
              <a:lnSpc>
                <a:spcPts val="3499"/>
              </a:lnSpc>
            </a:pPr>
            <a:r>
              <a:rPr lang="en-US" sz="2499">
                <a:solidFill>
                  <a:srgbClr val="000000"/>
                </a:solidFill>
                <a:latin typeface="Inter Medium"/>
              </a:rPr>
              <a:t>END</a:t>
            </a:r>
          </a:p>
        </p:txBody>
      </p:sp>
      <p:sp>
        <p:nvSpPr>
          <p:cNvPr name="TextBox 40" id="40"/>
          <p:cNvSpPr txBox="true"/>
          <p:nvPr/>
        </p:nvSpPr>
        <p:spPr>
          <a:xfrm rot="0">
            <a:off x="863539" y="3233781"/>
            <a:ext cx="6818840" cy="453390"/>
          </a:xfrm>
          <a:prstGeom prst="rect">
            <a:avLst/>
          </a:prstGeom>
        </p:spPr>
        <p:txBody>
          <a:bodyPr anchor="t" rtlCol="false" tIns="0" lIns="0" bIns="0" rIns="0">
            <a:spAutoFit/>
          </a:bodyPr>
          <a:lstStyle/>
          <a:p>
            <a:pPr algn="l" marL="0" indent="0" lvl="0">
              <a:lnSpc>
                <a:spcPts val="3359"/>
              </a:lnSpc>
            </a:pPr>
            <a:r>
              <a:rPr lang="en-US" sz="2400" spc="177">
                <a:solidFill>
                  <a:srgbClr val="000000"/>
                </a:solidFill>
                <a:latin typeface="Arial Bold"/>
              </a:rPr>
              <a:t>PITCH DECK PRESENTATION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6308483" cy="10287000"/>
            <a:chOff x="0" y="0"/>
            <a:chExt cx="1661493" cy="2709333"/>
          </a:xfrm>
        </p:grpSpPr>
        <p:sp>
          <p:nvSpPr>
            <p:cNvPr name="Freeform 3" id="3"/>
            <p:cNvSpPr/>
            <p:nvPr/>
          </p:nvSpPr>
          <p:spPr>
            <a:xfrm flipH="false" flipV="false" rot="0">
              <a:off x="0" y="0"/>
              <a:ext cx="1661494" cy="2709333"/>
            </a:xfrm>
            <a:custGeom>
              <a:avLst/>
              <a:gdLst/>
              <a:ahLst/>
              <a:cxnLst/>
              <a:rect r="r" b="b" t="t" l="l"/>
              <a:pathLst>
                <a:path h="2709333" w="1661494">
                  <a:moveTo>
                    <a:pt x="0" y="0"/>
                  </a:moveTo>
                  <a:lnTo>
                    <a:pt x="1661494" y="0"/>
                  </a:lnTo>
                  <a:lnTo>
                    <a:pt x="1661494" y="2709333"/>
                  </a:lnTo>
                  <a:lnTo>
                    <a:pt x="0" y="2709333"/>
                  </a:lnTo>
                  <a:close/>
                </a:path>
              </a:pathLst>
            </a:custGeom>
            <a:solidFill>
              <a:srgbClr val="17726D"/>
            </a:solidFill>
          </p:spPr>
        </p:sp>
        <p:sp>
          <p:nvSpPr>
            <p:cNvPr name="TextBox 4" id="4"/>
            <p:cNvSpPr txBox="true"/>
            <p:nvPr/>
          </p:nvSpPr>
          <p:spPr>
            <a:xfrm>
              <a:off x="0" y="-85725"/>
              <a:ext cx="1661493" cy="2795058"/>
            </a:xfrm>
            <a:prstGeom prst="rect">
              <a:avLst/>
            </a:prstGeom>
          </p:spPr>
          <p:txBody>
            <a:bodyPr anchor="ctr" rtlCol="false" tIns="50800" lIns="50800" bIns="50800" rIns="50800"/>
            <a:lstStyle/>
            <a:p>
              <a:pPr algn="ctr">
                <a:lnSpc>
                  <a:spcPts val="2479"/>
                </a:lnSpc>
              </a:pPr>
            </a:p>
          </p:txBody>
        </p:sp>
      </p:grpSp>
      <p:grpSp>
        <p:nvGrpSpPr>
          <p:cNvPr name="Group 5" id="5"/>
          <p:cNvGrpSpPr>
            <a:grpSpLocks noChangeAspect="true"/>
          </p:cNvGrpSpPr>
          <p:nvPr/>
        </p:nvGrpSpPr>
        <p:grpSpPr>
          <a:xfrm rot="0">
            <a:off x="1028700" y="1559323"/>
            <a:ext cx="7168383" cy="7168355"/>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38888" t="0" r="-38888" b="0"/>
              </a:stretch>
            </a:blipFill>
          </p:spPr>
        </p:sp>
      </p:grpSp>
      <p:sp>
        <p:nvSpPr>
          <p:cNvPr name="AutoShape 7" id="7"/>
          <p:cNvSpPr/>
          <p:nvPr/>
        </p:nvSpPr>
        <p:spPr>
          <a:xfrm flipV="true">
            <a:off x="9091101" y="3092848"/>
            <a:ext cx="4351856" cy="0"/>
          </a:xfrm>
          <a:prstGeom prst="line">
            <a:avLst/>
          </a:prstGeom>
          <a:ln cap="flat" w="76200">
            <a:solidFill>
              <a:srgbClr val="EAE4D2"/>
            </a:solidFill>
            <a:prstDash val="solid"/>
            <a:headEnd type="none" len="sm" w="sm"/>
            <a:tailEnd type="none" len="sm" w="sm"/>
          </a:ln>
        </p:spPr>
      </p:sp>
      <p:grpSp>
        <p:nvGrpSpPr>
          <p:cNvPr name="Group 8" id="8"/>
          <p:cNvGrpSpPr/>
          <p:nvPr/>
        </p:nvGrpSpPr>
        <p:grpSpPr>
          <a:xfrm rot="0">
            <a:off x="9091167" y="8181875"/>
            <a:ext cx="4176257" cy="545802"/>
            <a:chOff x="0" y="0"/>
            <a:chExt cx="1099919" cy="143750"/>
          </a:xfrm>
        </p:grpSpPr>
        <p:sp>
          <p:nvSpPr>
            <p:cNvPr name="Freeform 9" id="9"/>
            <p:cNvSpPr/>
            <p:nvPr/>
          </p:nvSpPr>
          <p:spPr>
            <a:xfrm flipH="false" flipV="false" rot="0">
              <a:off x="0" y="0"/>
              <a:ext cx="1099919" cy="143750"/>
            </a:xfrm>
            <a:custGeom>
              <a:avLst/>
              <a:gdLst/>
              <a:ahLst/>
              <a:cxnLst/>
              <a:rect r="r" b="b" t="t" l="l"/>
              <a:pathLst>
                <a:path h="143750" w="1099919">
                  <a:moveTo>
                    <a:pt x="71875" y="0"/>
                  </a:moveTo>
                  <a:lnTo>
                    <a:pt x="1028044" y="0"/>
                  </a:lnTo>
                  <a:cubicBezTo>
                    <a:pt x="1067740" y="0"/>
                    <a:pt x="1099919" y="32180"/>
                    <a:pt x="1099919" y="71875"/>
                  </a:cubicBezTo>
                  <a:lnTo>
                    <a:pt x="1099919" y="71875"/>
                  </a:lnTo>
                  <a:cubicBezTo>
                    <a:pt x="1099919" y="90938"/>
                    <a:pt x="1092347" y="109219"/>
                    <a:pt x="1078868" y="122699"/>
                  </a:cubicBezTo>
                  <a:cubicBezTo>
                    <a:pt x="1065389" y="136178"/>
                    <a:pt x="1047107" y="143750"/>
                    <a:pt x="1028044" y="143750"/>
                  </a:cubicBezTo>
                  <a:lnTo>
                    <a:pt x="71875" y="143750"/>
                  </a:lnTo>
                  <a:cubicBezTo>
                    <a:pt x="52813" y="143750"/>
                    <a:pt x="34531" y="136178"/>
                    <a:pt x="21052" y="122699"/>
                  </a:cubicBezTo>
                  <a:cubicBezTo>
                    <a:pt x="7573" y="109219"/>
                    <a:pt x="0" y="90938"/>
                    <a:pt x="0" y="71875"/>
                  </a:cubicBezTo>
                  <a:lnTo>
                    <a:pt x="0" y="71875"/>
                  </a:lnTo>
                  <a:cubicBezTo>
                    <a:pt x="0" y="52813"/>
                    <a:pt x="7573" y="34531"/>
                    <a:pt x="21052" y="21052"/>
                  </a:cubicBezTo>
                  <a:cubicBezTo>
                    <a:pt x="34531" y="7573"/>
                    <a:pt x="52813" y="0"/>
                    <a:pt x="71875" y="0"/>
                  </a:cubicBezTo>
                  <a:close/>
                </a:path>
              </a:pathLst>
            </a:custGeom>
            <a:solidFill>
              <a:srgbClr val="17726D"/>
            </a:solidFill>
          </p:spPr>
        </p:sp>
        <p:sp>
          <p:nvSpPr>
            <p:cNvPr name="TextBox 10" id="10"/>
            <p:cNvSpPr txBox="true"/>
            <p:nvPr/>
          </p:nvSpPr>
          <p:spPr>
            <a:xfrm>
              <a:off x="0" y="-38100"/>
              <a:ext cx="1099919" cy="181850"/>
            </a:xfrm>
            <a:prstGeom prst="rect">
              <a:avLst/>
            </a:prstGeom>
          </p:spPr>
          <p:txBody>
            <a:bodyPr anchor="ctr" rtlCol="false" tIns="50800" lIns="50800" bIns="50800" rIns="50800"/>
            <a:lstStyle/>
            <a:p>
              <a:pPr algn="ctr">
                <a:lnSpc>
                  <a:spcPts val="2659"/>
                </a:lnSpc>
              </a:pPr>
              <a:r>
                <a:rPr lang="en-US" sz="1899">
                  <a:solidFill>
                    <a:srgbClr val="FFFFFF"/>
                  </a:solidFill>
                  <a:latin typeface="Inter Bold"/>
                </a:rPr>
                <a:t>Thank you</a:t>
              </a:r>
            </a:p>
          </p:txBody>
        </p:sp>
      </p:grpSp>
      <p:sp>
        <p:nvSpPr>
          <p:cNvPr name="Freeform 11" id="11"/>
          <p:cNvSpPr/>
          <p:nvPr/>
        </p:nvSpPr>
        <p:spPr>
          <a:xfrm flipH="false" flipV="false" rot="0">
            <a:off x="1028700" y="1559323"/>
            <a:ext cx="1189176" cy="1137285"/>
          </a:xfrm>
          <a:custGeom>
            <a:avLst/>
            <a:gdLst/>
            <a:ahLst/>
            <a:cxnLst/>
            <a:rect r="r" b="b" t="t" l="l"/>
            <a:pathLst>
              <a:path h="1137285" w="1189176">
                <a:moveTo>
                  <a:pt x="0" y="0"/>
                </a:moveTo>
                <a:lnTo>
                  <a:pt x="1189176" y="0"/>
                </a:lnTo>
                <a:lnTo>
                  <a:pt x="1189176" y="1137285"/>
                </a:lnTo>
                <a:lnTo>
                  <a:pt x="0" y="113728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2" id="12"/>
          <p:cNvGrpSpPr/>
          <p:nvPr/>
        </p:nvGrpSpPr>
        <p:grpSpPr>
          <a:xfrm rot="0">
            <a:off x="1028700" y="8881660"/>
            <a:ext cx="715180" cy="71518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EAE4D2"/>
              </a:solidFill>
              <a:prstDash val="solid"/>
              <a:miter/>
            </a:ln>
          </p:spPr>
        </p:sp>
        <p:sp>
          <p:nvSpPr>
            <p:cNvPr name="TextBox 14" id="14"/>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TextBox 15" id="15"/>
          <p:cNvSpPr txBox="true"/>
          <p:nvPr/>
        </p:nvSpPr>
        <p:spPr>
          <a:xfrm rot="0">
            <a:off x="9091101" y="1654573"/>
            <a:ext cx="8168199" cy="994410"/>
          </a:xfrm>
          <a:prstGeom prst="rect">
            <a:avLst/>
          </a:prstGeom>
        </p:spPr>
        <p:txBody>
          <a:bodyPr anchor="t" rtlCol="false" tIns="0" lIns="0" bIns="0" rIns="0">
            <a:spAutoFit/>
          </a:bodyPr>
          <a:lstStyle/>
          <a:p>
            <a:pPr algn="l">
              <a:lnSpc>
                <a:spcPts val="7560"/>
              </a:lnSpc>
            </a:pPr>
            <a:r>
              <a:rPr lang="en-US" sz="7200">
                <a:solidFill>
                  <a:srgbClr val="17726D"/>
                </a:solidFill>
                <a:latin typeface="Inter Bold"/>
              </a:rPr>
              <a:t>INTRODUCTION</a:t>
            </a:r>
          </a:p>
        </p:txBody>
      </p:sp>
      <p:sp>
        <p:nvSpPr>
          <p:cNvPr name="TextBox 16" id="16"/>
          <p:cNvSpPr txBox="true"/>
          <p:nvPr/>
        </p:nvSpPr>
        <p:spPr>
          <a:xfrm rot="0">
            <a:off x="9144000" y="2601358"/>
            <a:ext cx="6818840" cy="453390"/>
          </a:xfrm>
          <a:prstGeom prst="rect">
            <a:avLst/>
          </a:prstGeom>
        </p:spPr>
        <p:txBody>
          <a:bodyPr anchor="t" rtlCol="false" tIns="0" lIns="0" bIns="0" rIns="0">
            <a:spAutoFit/>
          </a:bodyPr>
          <a:lstStyle/>
          <a:p>
            <a:pPr algn="l" marL="0" indent="0" lvl="0">
              <a:lnSpc>
                <a:spcPts val="3359"/>
              </a:lnSpc>
            </a:pPr>
            <a:r>
              <a:rPr lang="en-US" sz="2400" spc="177">
                <a:solidFill>
                  <a:srgbClr val="000000"/>
                </a:solidFill>
                <a:latin typeface="Arial Bold"/>
              </a:rPr>
              <a:t>DATA ANALYSIS OF PRODUCT ORDERS</a:t>
            </a:r>
          </a:p>
        </p:txBody>
      </p:sp>
      <p:grpSp>
        <p:nvGrpSpPr>
          <p:cNvPr name="Group 17" id="17"/>
          <p:cNvGrpSpPr/>
          <p:nvPr/>
        </p:nvGrpSpPr>
        <p:grpSpPr>
          <a:xfrm rot="0">
            <a:off x="14871011" y="6031106"/>
            <a:ext cx="5402508" cy="540250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9" id="19"/>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TextBox 20" id="20"/>
          <p:cNvSpPr txBox="true"/>
          <p:nvPr/>
        </p:nvSpPr>
        <p:spPr>
          <a:xfrm rot="0">
            <a:off x="8479544" y="3484666"/>
            <a:ext cx="9391312" cy="4336379"/>
          </a:xfrm>
          <a:prstGeom prst="rect">
            <a:avLst/>
          </a:prstGeom>
        </p:spPr>
        <p:txBody>
          <a:bodyPr anchor="t" rtlCol="false" tIns="0" lIns="0" bIns="0" rIns="0">
            <a:spAutoFit/>
          </a:bodyPr>
          <a:lstStyle/>
          <a:p>
            <a:pPr algn="just">
              <a:lnSpc>
                <a:spcPts val="4888"/>
              </a:lnSpc>
            </a:pPr>
            <a:r>
              <a:rPr lang="en-US" sz="2777" spc="111">
                <a:solidFill>
                  <a:srgbClr val="000000"/>
                </a:solidFill>
                <a:latin typeface="Arial"/>
              </a:rPr>
              <a:t>     </a:t>
            </a:r>
            <a:r>
              <a:rPr lang="en-US" sz="2777" spc="111">
                <a:solidFill>
                  <a:srgbClr val="000000"/>
                </a:solidFill>
                <a:latin typeface="Arial Bold"/>
              </a:rPr>
              <a:t>Dataset Description</a:t>
            </a:r>
          </a:p>
          <a:p>
            <a:pPr algn="just" marL="599616" indent="-299808" lvl="1">
              <a:lnSpc>
                <a:spcPts val="4888"/>
              </a:lnSpc>
              <a:buFont typeface="Arial"/>
              <a:buChar char="•"/>
            </a:pPr>
            <a:r>
              <a:rPr lang="en-US" sz="2777" spc="111">
                <a:solidFill>
                  <a:srgbClr val="000000"/>
                </a:solidFill>
                <a:latin typeface="Arial"/>
              </a:rPr>
              <a:t>The data sets includes age, gender, timespent, platform, interests, location, demographics, profession, income, indebt, ishomeowner, ownscar</a:t>
            </a:r>
            <a:r>
              <a:rPr lang="en-US" sz="2777" spc="111">
                <a:solidFill>
                  <a:srgbClr val="000000"/>
                </a:solidFill>
                <a:latin typeface="Arial"/>
              </a:rPr>
              <a:t>.</a:t>
            </a:r>
          </a:p>
          <a:p>
            <a:pPr algn="just">
              <a:lnSpc>
                <a:spcPts val="4888"/>
              </a:lnSpc>
            </a:pPr>
            <a:r>
              <a:rPr lang="en-US" sz="2777" spc="111">
                <a:solidFill>
                  <a:srgbClr val="000000"/>
                </a:solidFill>
                <a:latin typeface="Arial"/>
              </a:rPr>
              <a:t>     </a:t>
            </a:r>
            <a:r>
              <a:rPr lang="en-US" sz="2777" spc="111">
                <a:solidFill>
                  <a:srgbClr val="000000"/>
                </a:solidFill>
                <a:latin typeface="Arial Bold"/>
              </a:rPr>
              <a:t>Goals</a:t>
            </a:r>
          </a:p>
          <a:p>
            <a:pPr algn="just" marL="599616" indent="-299808" lvl="1">
              <a:lnSpc>
                <a:spcPts val="4888"/>
              </a:lnSpc>
              <a:buFont typeface="Arial"/>
              <a:buChar char="•"/>
            </a:pPr>
            <a:r>
              <a:rPr lang="en-US" sz="2777" spc="111">
                <a:solidFill>
                  <a:srgbClr val="000000"/>
                </a:solidFill>
                <a:latin typeface="Arial"/>
              </a:rPr>
              <a:t>Understanding the users behavioral patterns within  the various platforms.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39945" y="552744"/>
            <a:ext cx="9020500" cy="994410"/>
          </a:xfrm>
          <a:prstGeom prst="rect">
            <a:avLst/>
          </a:prstGeom>
        </p:spPr>
        <p:txBody>
          <a:bodyPr anchor="t" rtlCol="false" tIns="0" lIns="0" bIns="0" rIns="0">
            <a:spAutoFit/>
          </a:bodyPr>
          <a:lstStyle/>
          <a:p>
            <a:pPr algn="l">
              <a:lnSpc>
                <a:spcPts val="7560"/>
              </a:lnSpc>
            </a:pPr>
            <a:r>
              <a:rPr lang="en-US" sz="7200">
                <a:solidFill>
                  <a:srgbClr val="17726D"/>
                </a:solidFill>
                <a:latin typeface="Inter Bold"/>
              </a:rPr>
              <a:t>IMPORT PROCESS</a:t>
            </a:r>
          </a:p>
        </p:txBody>
      </p:sp>
      <p:grpSp>
        <p:nvGrpSpPr>
          <p:cNvPr name="Group 3" id="3"/>
          <p:cNvGrpSpPr/>
          <p:nvPr/>
        </p:nvGrpSpPr>
        <p:grpSpPr>
          <a:xfrm rot="0">
            <a:off x="13273834" y="0"/>
            <a:ext cx="5014166" cy="10287000"/>
            <a:chOff x="0" y="0"/>
            <a:chExt cx="1320603" cy="2709333"/>
          </a:xfrm>
        </p:grpSpPr>
        <p:sp>
          <p:nvSpPr>
            <p:cNvPr name="Freeform 4" id="4"/>
            <p:cNvSpPr/>
            <p:nvPr/>
          </p:nvSpPr>
          <p:spPr>
            <a:xfrm flipH="false" flipV="false" rot="0">
              <a:off x="0" y="0"/>
              <a:ext cx="1320603" cy="2709333"/>
            </a:xfrm>
            <a:custGeom>
              <a:avLst/>
              <a:gdLst/>
              <a:ahLst/>
              <a:cxnLst/>
              <a:rect r="r" b="b" t="t" l="l"/>
              <a:pathLst>
                <a:path h="2709333" w="1320603">
                  <a:moveTo>
                    <a:pt x="0" y="0"/>
                  </a:moveTo>
                  <a:lnTo>
                    <a:pt x="1320603" y="0"/>
                  </a:lnTo>
                  <a:lnTo>
                    <a:pt x="1320603" y="2709333"/>
                  </a:lnTo>
                  <a:lnTo>
                    <a:pt x="0" y="2709333"/>
                  </a:lnTo>
                  <a:close/>
                </a:path>
              </a:pathLst>
            </a:custGeom>
            <a:solidFill>
              <a:srgbClr val="F6F6F6"/>
            </a:solidFill>
          </p:spPr>
        </p:sp>
        <p:sp>
          <p:nvSpPr>
            <p:cNvPr name="TextBox 5" id="5"/>
            <p:cNvSpPr txBox="true"/>
            <p:nvPr/>
          </p:nvSpPr>
          <p:spPr>
            <a:xfrm>
              <a:off x="0" y="-85725"/>
              <a:ext cx="1320603" cy="2795058"/>
            </a:xfrm>
            <a:prstGeom prst="rect">
              <a:avLst/>
            </a:prstGeom>
          </p:spPr>
          <p:txBody>
            <a:bodyPr anchor="ctr" rtlCol="false" tIns="50800" lIns="50800" bIns="50800" rIns="50800"/>
            <a:lstStyle/>
            <a:p>
              <a:pPr algn="ctr">
                <a:lnSpc>
                  <a:spcPts val="2479"/>
                </a:lnSpc>
              </a:pPr>
            </a:p>
          </p:txBody>
        </p:sp>
      </p:grpSp>
      <p:grpSp>
        <p:nvGrpSpPr>
          <p:cNvPr name="Group 6" id="6"/>
          <p:cNvGrpSpPr/>
          <p:nvPr/>
        </p:nvGrpSpPr>
        <p:grpSpPr>
          <a:xfrm rot="0">
            <a:off x="9144000" y="457494"/>
            <a:ext cx="9144000" cy="1495425"/>
            <a:chOff x="0" y="0"/>
            <a:chExt cx="2408296" cy="393857"/>
          </a:xfrm>
        </p:grpSpPr>
        <p:sp>
          <p:nvSpPr>
            <p:cNvPr name="Freeform 7" id="7"/>
            <p:cNvSpPr/>
            <p:nvPr/>
          </p:nvSpPr>
          <p:spPr>
            <a:xfrm flipH="false" flipV="false" rot="0">
              <a:off x="0" y="0"/>
              <a:ext cx="2408296" cy="393857"/>
            </a:xfrm>
            <a:custGeom>
              <a:avLst/>
              <a:gdLst/>
              <a:ahLst/>
              <a:cxnLst/>
              <a:rect r="r" b="b" t="t" l="l"/>
              <a:pathLst>
                <a:path h="393857" w="2408296">
                  <a:moveTo>
                    <a:pt x="0" y="0"/>
                  </a:moveTo>
                  <a:lnTo>
                    <a:pt x="2408296" y="0"/>
                  </a:lnTo>
                  <a:lnTo>
                    <a:pt x="2408296" y="393857"/>
                  </a:lnTo>
                  <a:lnTo>
                    <a:pt x="0" y="393857"/>
                  </a:lnTo>
                  <a:close/>
                </a:path>
              </a:pathLst>
            </a:custGeom>
            <a:solidFill>
              <a:srgbClr val="17726D"/>
            </a:solidFill>
          </p:spPr>
        </p:sp>
        <p:sp>
          <p:nvSpPr>
            <p:cNvPr name="TextBox 8" id="8"/>
            <p:cNvSpPr txBox="true"/>
            <p:nvPr/>
          </p:nvSpPr>
          <p:spPr>
            <a:xfrm>
              <a:off x="0" y="-85725"/>
              <a:ext cx="2408296" cy="479582"/>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12292839" y="3340629"/>
            <a:ext cx="5145691" cy="2876228"/>
            <a:chOff x="0" y="0"/>
            <a:chExt cx="6860922" cy="3834970"/>
          </a:xfrm>
        </p:grpSpPr>
        <p:pic>
          <p:nvPicPr>
            <p:cNvPr name="Picture 10" id="10"/>
            <p:cNvPicPr>
              <a:picLocks noChangeAspect="true"/>
            </p:cNvPicPr>
            <p:nvPr/>
          </p:nvPicPr>
          <p:blipFill>
            <a:blip r:embed="rId2"/>
            <a:srcRect l="0" t="32350" r="28892" b="8104"/>
            <a:stretch>
              <a:fillRect/>
            </a:stretch>
          </p:blipFill>
          <p:spPr>
            <a:xfrm flipH="false" flipV="false">
              <a:off x="0" y="0"/>
              <a:ext cx="6860922" cy="3834970"/>
            </a:xfrm>
            <a:prstGeom prst="rect">
              <a:avLst/>
            </a:prstGeom>
          </p:spPr>
        </p:pic>
      </p:grpSp>
      <p:grpSp>
        <p:nvGrpSpPr>
          <p:cNvPr name="Group 11" id="11"/>
          <p:cNvGrpSpPr/>
          <p:nvPr/>
        </p:nvGrpSpPr>
        <p:grpSpPr>
          <a:xfrm rot="0">
            <a:off x="6571154" y="3340629"/>
            <a:ext cx="5145691" cy="2876228"/>
            <a:chOff x="0" y="0"/>
            <a:chExt cx="6860922" cy="3834970"/>
          </a:xfrm>
        </p:grpSpPr>
        <p:pic>
          <p:nvPicPr>
            <p:cNvPr name="Picture 12" id="12"/>
            <p:cNvPicPr>
              <a:picLocks noChangeAspect="true"/>
            </p:cNvPicPr>
            <p:nvPr/>
          </p:nvPicPr>
          <p:blipFill>
            <a:blip r:embed="rId3"/>
            <a:srcRect l="0" t="7814" r="0" b="7814"/>
            <a:stretch>
              <a:fillRect/>
            </a:stretch>
          </p:blipFill>
          <p:spPr>
            <a:xfrm flipH="false" flipV="false">
              <a:off x="0" y="0"/>
              <a:ext cx="6860922" cy="3834970"/>
            </a:xfrm>
            <a:prstGeom prst="rect">
              <a:avLst/>
            </a:prstGeom>
          </p:spPr>
        </p:pic>
      </p:grpSp>
      <p:grpSp>
        <p:nvGrpSpPr>
          <p:cNvPr name="Group 13" id="13"/>
          <p:cNvGrpSpPr/>
          <p:nvPr/>
        </p:nvGrpSpPr>
        <p:grpSpPr>
          <a:xfrm rot="0">
            <a:off x="849470" y="3340629"/>
            <a:ext cx="5145691" cy="2876228"/>
            <a:chOff x="0" y="0"/>
            <a:chExt cx="6860922" cy="3834970"/>
          </a:xfrm>
        </p:grpSpPr>
        <p:pic>
          <p:nvPicPr>
            <p:cNvPr name="Picture 14" id="14"/>
            <p:cNvPicPr>
              <a:picLocks noChangeAspect="true"/>
            </p:cNvPicPr>
            <p:nvPr/>
          </p:nvPicPr>
          <p:blipFill>
            <a:blip r:embed="rId4"/>
            <a:srcRect l="0" t="5813" r="0" b="5813"/>
            <a:stretch>
              <a:fillRect/>
            </a:stretch>
          </p:blipFill>
          <p:spPr>
            <a:xfrm flipH="false" flipV="false">
              <a:off x="0" y="0"/>
              <a:ext cx="6860922" cy="3834970"/>
            </a:xfrm>
            <a:prstGeom prst="rect">
              <a:avLst/>
            </a:prstGeom>
          </p:spPr>
        </p:pic>
      </p:grpSp>
      <p:sp>
        <p:nvSpPr>
          <p:cNvPr name="TextBox 15" id="15"/>
          <p:cNvSpPr txBox="true"/>
          <p:nvPr/>
        </p:nvSpPr>
        <p:spPr>
          <a:xfrm rot="0">
            <a:off x="839945" y="6508252"/>
            <a:ext cx="5155216" cy="464820"/>
          </a:xfrm>
          <a:prstGeom prst="rect">
            <a:avLst/>
          </a:prstGeom>
        </p:spPr>
        <p:txBody>
          <a:bodyPr anchor="t" rtlCol="false" tIns="0" lIns="0" bIns="0" rIns="0">
            <a:spAutoFit/>
          </a:bodyPr>
          <a:lstStyle/>
          <a:p>
            <a:pPr algn="l">
              <a:lnSpc>
                <a:spcPts val="3779"/>
              </a:lnSpc>
            </a:pPr>
            <a:r>
              <a:rPr lang="en-US" sz="2699">
                <a:solidFill>
                  <a:srgbClr val="17726D"/>
                </a:solidFill>
                <a:latin typeface="Inter Bold"/>
              </a:rPr>
              <a:t>Downloading the csv file</a:t>
            </a:r>
          </a:p>
        </p:txBody>
      </p:sp>
      <p:sp>
        <p:nvSpPr>
          <p:cNvPr name="TextBox 16" id="16"/>
          <p:cNvSpPr txBox="true"/>
          <p:nvPr/>
        </p:nvSpPr>
        <p:spPr>
          <a:xfrm rot="0">
            <a:off x="6571154" y="6508252"/>
            <a:ext cx="5155216" cy="464820"/>
          </a:xfrm>
          <a:prstGeom prst="rect">
            <a:avLst/>
          </a:prstGeom>
        </p:spPr>
        <p:txBody>
          <a:bodyPr anchor="t" rtlCol="false" tIns="0" lIns="0" bIns="0" rIns="0">
            <a:spAutoFit/>
          </a:bodyPr>
          <a:lstStyle/>
          <a:p>
            <a:pPr algn="l">
              <a:lnSpc>
                <a:spcPts val="3779"/>
              </a:lnSpc>
            </a:pPr>
            <a:r>
              <a:rPr lang="en-US" sz="2699">
                <a:solidFill>
                  <a:srgbClr val="17726D"/>
                </a:solidFill>
                <a:latin typeface="Inter Bold"/>
              </a:rPr>
              <a:t>Importing to mysql</a:t>
            </a:r>
          </a:p>
        </p:txBody>
      </p:sp>
      <p:sp>
        <p:nvSpPr>
          <p:cNvPr name="TextBox 17" id="17"/>
          <p:cNvSpPr txBox="true"/>
          <p:nvPr/>
        </p:nvSpPr>
        <p:spPr>
          <a:xfrm rot="0">
            <a:off x="12292839" y="6508252"/>
            <a:ext cx="5155216" cy="464820"/>
          </a:xfrm>
          <a:prstGeom prst="rect">
            <a:avLst/>
          </a:prstGeom>
        </p:spPr>
        <p:txBody>
          <a:bodyPr anchor="t" rtlCol="false" tIns="0" lIns="0" bIns="0" rIns="0">
            <a:spAutoFit/>
          </a:bodyPr>
          <a:lstStyle/>
          <a:p>
            <a:pPr algn="l">
              <a:lnSpc>
                <a:spcPts val="3779"/>
              </a:lnSpc>
            </a:pPr>
            <a:r>
              <a:rPr lang="en-US" sz="2699">
                <a:solidFill>
                  <a:srgbClr val="17726D"/>
                </a:solidFill>
                <a:latin typeface="Inter Bold"/>
              </a:rPr>
              <a:t>Using the data </a:t>
            </a:r>
          </a:p>
        </p:txBody>
      </p:sp>
      <p:grpSp>
        <p:nvGrpSpPr>
          <p:cNvPr name="Group 18" id="18"/>
          <p:cNvGrpSpPr/>
          <p:nvPr/>
        </p:nvGrpSpPr>
        <p:grpSpPr>
          <a:xfrm rot="0">
            <a:off x="-1061650" y="8036778"/>
            <a:ext cx="3803190" cy="380319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20" id="20"/>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TextBox 21" id="21"/>
          <p:cNvSpPr txBox="true"/>
          <p:nvPr/>
        </p:nvSpPr>
        <p:spPr>
          <a:xfrm rot="0">
            <a:off x="839945" y="7066354"/>
            <a:ext cx="4930750" cy="960120"/>
          </a:xfrm>
          <a:prstGeom prst="rect">
            <a:avLst/>
          </a:prstGeom>
        </p:spPr>
        <p:txBody>
          <a:bodyPr anchor="t" rtlCol="false" tIns="0" lIns="0" bIns="0" rIns="0">
            <a:spAutoFit/>
          </a:bodyPr>
          <a:lstStyle/>
          <a:p>
            <a:pPr algn="just" marL="0" indent="0" lvl="0">
              <a:lnSpc>
                <a:spcPts val="3720"/>
              </a:lnSpc>
            </a:pPr>
            <a:r>
              <a:rPr lang="en-US" sz="2400">
                <a:solidFill>
                  <a:srgbClr val="000000"/>
                </a:solidFill>
                <a:latin typeface="Arial"/>
              </a:rPr>
              <a:t>The first stage was downloading the csv file </a:t>
            </a:r>
          </a:p>
        </p:txBody>
      </p:sp>
      <p:sp>
        <p:nvSpPr>
          <p:cNvPr name="TextBox 22" id="22"/>
          <p:cNvSpPr txBox="true"/>
          <p:nvPr/>
        </p:nvSpPr>
        <p:spPr>
          <a:xfrm rot="0">
            <a:off x="6571154" y="7066354"/>
            <a:ext cx="4930750" cy="2360295"/>
          </a:xfrm>
          <a:prstGeom prst="rect">
            <a:avLst/>
          </a:prstGeom>
        </p:spPr>
        <p:txBody>
          <a:bodyPr anchor="t" rtlCol="false" tIns="0" lIns="0" bIns="0" rIns="0">
            <a:spAutoFit/>
          </a:bodyPr>
          <a:lstStyle/>
          <a:p>
            <a:pPr algn="just" marL="0" indent="0" lvl="0">
              <a:lnSpc>
                <a:spcPts val="3720"/>
              </a:lnSpc>
            </a:pPr>
            <a:r>
              <a:rPr lang="en-US" sz="2400">
                <a:solidFill>
                  <a:srgbClr val="000000"/>
                </a:solidFill>
                <a:latin typeface="Arial"/>
              </a:rPr>
              <a:t>After creating database, right click on Tables then press table data import wizard.After following through the steps of selecting and pressing , the table will be saved. </a:t>
            </a:r>
          </a:p>
        </p:txBody>
      </p:sp>
      <p:sp>
        <p:nvSpPr>
          <p:cNvPr name="TextBox 23" id="23"/>
          <p:cNvSpPr txBox="true"/>
          <p:nvPr/>
        </p:nvSpPr>
        <p:spPr>
          <a:xfrm rot="0">
            <a:off x="12292839" y="7066354"/>
            <a:ext cx="4930750" cy="1426845"/>
          </a:xfrm>
          <a:prstGeom prst="rect">
            <a:avLst/>
          </a:prstGeom>
        </p:spPr>
        <p:txBody>
          <a:bodyPr anchor="t" rtlCol="false" tIns="0" lIns="0" bIns="0" rIns="0">
            <a:spAutoFit/>
          </a:bodyPr>
          <a:lstStyle/>
          <a:p>
            <a:pPr algn="just" marL="0" indent="0" lvl="0">
              <a:lnSpc>
                <a:spcPts val="3720"/>
              </a:lnSpc>
            </a:pPr>
            <a:r>
              <a:rPr lang="en-US" sz="2400">
                <a:solidFill>
                  <a:srgbClr val="000000"/>
                </a:solidFill>
                <a:latin typeface="Arial"/>
              </a:rPr>
              <a:t>Manipulate the data through writing sql queries that help analyse the data. </a:t>
            </a:r>
          </a:p>
        </p:txBody>
      </p:sp>
      <p:sp>
        <p:nvSpPr>
          <p:cNvPr name="Freeform 24" id="24"/>
          <p:cNvSpPr/>
          <p:nvPr/>
        </p:nvSpPr>
        <p:spPr>
          <a:xfrm flipH="false" flipV="false" rot="0">
            <a:off x="14115913" y="963360"/>
            <a:ext cx="586293" cy="483692"/>
          </a:xfrm>
          <a:custGeom>
            <a:avLst/>
            <a:gdLst/>
            <a:ahLst/>
            <a:cxnLst/>
            <a:rect r="r" b="b" t="t" l="l"/>
            <a:pathLst>
              <a:path h="483692" w="586293">
                <a:moveTo>
                  <a:pt x="0" y="0"/>
                </a:moveTo>
                <a:lnTo>
                  <a:pt x="586293" y="0"/>
                </a:lnTo>
                <a:lnTo>
                  <a:pt x="586293" y="483692"/>
                </a:lnTo>
                <a:lnTo>
                  <a:pt x="0" y="48369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270195" y="0"/>
            <a:ext cx="5017805" cy="10287000"/>
            <a:chOff x="0" y="0"/>
            <a:chExt cx="1321562" cy="2709333"/>
          </a:xfrm>
        </p:grpSpPr>
        <p:sp>
          <p:nvSpPr>
            <p:cNvPr name="Freeform 3" id="3"/>
            <p:cNvSpPr/>
            <p:nvPr/>
          </p:nvSpPr>
          <p:spPr>
            <a:xfrm flipH="false" flipV="false" rot="0">
              <a:off x="0" y="0"/>
              <a:ext cx="1321562" cy="2709333"/>
            </a:xfrm>
            <a:custGeom>
              <a:avLst/>
              <a:gdLst/>
              <a:ahLst/>
              <a:cxnLst/>
              <a:rect r="r" b="b" t="t" l="l"/>
              <a:pathLst>
                <a:path h="2709333" w="1321562">
                  <a:moveTo>
                    <a:pt x="0" y="0"/>
                  </a:moveTo>
                  <a:lnTo>
                    <a:pt x="1321562" y="0"/>
                  </a:lnTo>
                  <a:lnTo>
                    <a:pt x="1321562" y="2709333"/>
                  </a:lnTo>
                  <a:lnTo>
                    <a:pt x="0" y="2709333"/>
                  </a:lnTo>
                  <a:close/>
                </a:path>
              </a:pathLst>
            </a:custGeom>
            <a:solidFill>
              <a:srgbClr val="17726D"/>
            </a:solidFill>
          </p:spPr>
        </p:sp>
        <p:sp>
          <p:nvSpPr>
            <p:cNvPr name="TextBox 4" id="4"/>
            <p:cNvSpPr txBox="true"/>
            <p:nvPr/>
          </p:nvSpPr>
          <p:spPr>
            <a:xfrm>
              <a:off x="0" y="-85725"/>
              <a:ext cx="1321562" cy="27950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7259300" y="9151339"/>
            <a:ext cx="1028700" cy="1135661"/>
            <a:chOff x="0" y="0"/>
            <a:chExt cx="270933" cy="299104"/>
          </a:xfrm>
        </p:grpSpPr>
        <p:sp>
          <p:nvSpPr>
            <p:cNvPr name="Freeform 6" id="6"/>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7" id="7"/>
            <p:cNvSpPr txBox="true"/>
            <p:nvPr/>
          </p:nvSpPr>
          <p:spPr>
            <a:xfrm>
              <a:off x="0" y="-85725"/>
              <a:ext cx="270933" cy="384829"/>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0866642" y="0"/>
            <a:ext cx="1028700" cy="1135661"/>
            <a:chOff x="0" y="0"/>
            <a:chExt cx="270933" cy="299104"/>
          </a:xfrm>
        </p:grpSpPr>
        <p:sp>
          <p:nvSpPr>
            <p:cNvPr name="Freeform 9" id="9"/>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10" id="10"/>
            <p:cNvSpPr txBox="true"/>
            <p:nvPr/>
          </p:nvSpPr>
          <p:spPr>
            <a:xfrm>
              <a:off x="0" y="-85725"/>
              <a:ext cx="270933" cy="384829"/>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11895342" y="1135661"/>
            <a:ext cx="5363958" cy="8015678"/>
            <a:chOff x="0" y="0"/>
            <a:chExt cx="7151943" cy="10687570"/>
          </a:xfrm>
        </p:grpSpPr>
        <p:pic>
          <p:nvPicPr>
            <p:cNvPr name="Picture 12" id="12"/>
            <p:cNvPicPr>
              <a:picLocks noChangeAspect="true"/>
            </p:cNvPicPr>
            <p:nvPr/>
          </p:nvPicPr>
          <p:blipFill>
            <a:blip r:embed="rId2"/>
            <a:srcRect l="28407" t="0" r="27008" b="0"/>
            <a:stretch>
              <a:fillRect/>
            </a:stretch>
          </p:blipFill>
          <p:spPr>
            <a:xfrm flipH="false" flipV="false">
              <a:off x="0" y="0"/>
              <a:ext cx="7151943" cy="10687570"/>
            </a:xfrm>
            <a:prstGeom prst="rect">
              <a:avLst/>
            </a:prstGeom>
          </p:spPr>
        </p:pic>
      </p:grpSp>
      <p:grpSp>
        <p:nvGrpSpPr>
          <p:cNvPr name="Group 13" id="13"/>
          <p:cNvGrpSpPr/>
          <p:nvPr/>
        </p:nvGrpSpPr>
        <p:grpSpPr>
          <a:xfrm rot="0">
            <a:off x="3268930" y="-1565593"/>
            <a:ext cx="5402508" cy="540250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5" id="15"/>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TextBox 16" id="16"/>
          <p:cNvSpPr txBox="true"/>
          <p:nvPr/>
        </p:nvSpPr>
        <p:spPr>
          <a:xfrm rot="0">
            <a:off x="1028700" y="1123950"/>
            <a:ext cx="9837942" cy="994410"/>
          </a:xfrm>
          <a:prstGeom prst="rect">
            <a:avLst/>
          </a:prstGeom>
        </p:spPr>
        <p:txBody>
          <a:bodyPr anchor="t" rtlCol="false" tIns="0" lIns="0" bIns="0" rIns="0">
            <a:spAutoFit/>
          </a:bodyPr>
          <a:lstStyle/>
          <a:p>
            <a:pPr algn="l">
              <a:lnSpc>
                <a:spcPts val="7560"/>
              </a:lnSpc>
            </a:pPr>
            <a:r>
              <a:rPr lang="en-US" sz="7200">
                <a:solidFill>
                  <a:srgbClr val="17726D"/>
                </a:solidFill>
                <a:latin typeface="Inter Bold"/>
              </a:rPr>
              <a:t>INTERESTING FACTS</a:t>
            </a:r>
          </a:p>
        </p:txBody>
      </p:sp>
      <p:sp>
        <p:nvSpPr>
          <p:cNvPr name="AutoShape 17" id="17"/>
          <p:cNvSpPr/>
          <p:nvPr/>
        </p:nvSpPr>
        <p:spPr>
          <a:xfrm>
            <a:off x="1085850" y="2994092"/>
            <a:ext cx="0" cy="1442010"/>
          </a:xfrm>
          <a:prstGeom prst="line">
            <a:avLst/>
          </a:prstGeom>
          <a:ln cap="flat" w="76200">
            <a:solidFill>
              <a:srgbClr val="EAE4D2"/>
            </a:solidFill>
            <a:prstDash val="solid"/>
            <a:headEnd type="none" len="sm" w="sm"/>
            <a:tailEnd type="none" len="sm" w="sm"/>
          </a:ln>
        </p:spPr>
      </p:sp>
      <p:sp>
        <p:nvSpPr>
          <p:cNvPr name="TextBox 18" id="18"/>
          <p:cNvSpPr txBox="true"/>
          <p:nvPr/>
        </p:nvSpPr>
        <p:spPr>
          <a:xfrm rot="0">
            <a:off x="1085850" y="2254477"/>
            <a:ext cx="10295142" cy="8811387"/>
          </a:xfrm>
          <a:prstGeom prst="rect">
            <a:avLst/>
          </a:prstGeom>
        </p:spPr>
        <p:txBody>
          <a:bodyPr anchor="t" rtlCol="false" tIns="0" lIns="0" bIns="0" rIns="0">
            <a:spAutoFit/>
          </a:bodyPr>
          <a:lstStyle/>
          <a:p>
            <a:pPr algn="just">
              <a:lnSpc>
                <a:spcPts val="4224"/>
              </a:lnSpc>
            </a:pPr>
          </a:p>
          <a:p>
            <a:pPr algn="just">
              <a:lnSpc>
                <a:spcPts val="4751"/>
              </a:lnSpc>
            </a:pPr>
            <a:r>
              <a:rPr lang="en-US" sz="2699" spc="107">
                <a:solidFill>
                  <a:srgbClr val="000000"/>
                </a:solidFill>
                <a:latin typeface="Arial"/>
              </a:rPr>
              <a:t>    </a:t>
            </a:r>
            <a:r>
              <a:rPr lang="en-US" sz="2699" spc="107" strike="noStrike" u="none">
                <a:solidFill>
                  <a:srgbClr val="000000"/>
                </a:solidFill>
                <a:latin typeface="Arial Bold"/>
              </a:rPr>
              <a:t>Fact 1</a:t>
            </a:r>
          </a:p>
          <a:p>
            <a:pPr algn="just" marL="582928" indent="-291464" lvl="1">
              <a:lnSpc>
                <a:spcPts val="4751"/>
              </a:lnSpc>
              <a:buFont typeface="Arial"/>
              <a:buChar char="•"/>
            </a:pPr>
            <a:r>
              <a:rPr lang="en-US" sz="2699" spc="107" strike="noStrike" u="none">
                <a:solidFill>
                  <a:srgbClr val="000000"/>
                </a:solidFill>
                <a:latin typeface="Arial"/>
              </a:rPr>
              <a:t> Instagram has most users with 363 users , followed by YouTube with 330 users.</a:t>
            </a:r>
          </a:p>
          <a:p>
            <a:pPr algn="just">
              <a:lnSpc>
                <a:spcPts val="4751"/>
              </a:lnSpc>
            </a:pPr>
          </a:p>
          <a:p>
            <a:pPr algn="just">
              <a:lnSpc>
                <a:spcPts val="4751"/>
              </a:lnSpc>
            </a:pPr>
            <a:r>
              <a:rPr lang="en-US" sz="2699" strike="noStrike" spc="107" u="none">
                <a:solidFill>
                  <a:srgbClr val="000000"/>
                </a:solidFill>
                <a:latin typeface="Arial"/>
              </a:rPr>
              <a:t>    </a:t>
            </a:r>
            <a:r>
              <a:rPr lang="en-US" sz="2699" spc="107" strike="noStrike" u="none">
                <a:solidFill>
                  <a:srgbClr val="000000"/>
                </a:solidFill>
                <a:latin typeface="Arial Bold"/>
              </a:rPr>
              <a:t> </a:t>
            </a:r>
            <a:r>
              <a:rPr lang="en-US" sz="2699" spc="107" strike="noStrike" u="none">
                <a:solidFill>
                  <a:srgbClr val="000000"/>
                </a:solidFill>
                <a:latin typeface="Arial Bold"/>
              </a:rPr>
              <a:t>Fact 2</a:t>
            </a:r>
          </a:p>
          <a:p>
            <a:pPr algn="just" marL="582928" indent="-291464" lvl="1">
              <a:lnSpc>
                <a:spcPts val="4751"/>
              </a:lnSpc>
              <a:buFont typeface="Arial"/>
              <a:buChar char="•"/>
            </a:pPr>
            <a:r>
              <a:rPr lang="en-US" sz="2699" spc="107" strike="noStrike" u="none">
                <a:solidFill>
                  <a:srgbClr val="000000"/>
                </a:solidFill>
                <a:latin typeface="Arial"/>
              </a:rPr>
              <a:t>The average income earned within the age 35-44 is higher than all other age groups leading with 15498.1290. </a:t>
            </a:r>
          </a:p>
          <a:p>
            <a:pPr algn="just">
              <a:lnSpc>
                <a:spcPts val="4751"/>
              </a:lnSpc>
            </a:pPr>
          </a:p>
          <a:p>
            <a:pPr algn="just">
              <a:lnSpc>
                <a:spcPts val="4751"/>
              </a:lnSpc>
            </a:pPr>
            <a:r>
              <a:rPr lang="en-US" sz="2699" strike="noStrike" spc="107" u="none">
                <a:solidFill>
                  <a:srgbClr val="000000"/>
                </a:solidFill>
                <a:latin typeface="Arial"/>
              </a:rPr>
              <a:t>      </a:t>
            </a:r>
            <a:r>
              <a:rPr lang="en-US" sz="2699" spc="107" strike="noStrike" u="none">
                <a:solidFill>
                  <a:srgbClr val="000000"/>
                </a:solidFill>
                <a:latin typeface="Arial Bold"/>
              </a:rPr>
              <a:t>Fact 3</a:t>
            </a:r>
          </a:p>
          <a:p>
            <a:pPr algn="just" marL="582928" indent="-291464" lvl="1">
              <a:lnSpc>
                <a:spcPts val="4751"/>
              </a:lnSpc>
              <a:buFont typeface="Arial"/>
              <a:buChar char="•"/>
            </a:pPr>
            <a:r>
              <a:rPr lang="en-US" sz="2699" spc="107" strike="noStrike" u="none">
                <a:solidFill>
                  <a:srgbClr val="000000"/>
                </a:solidFill>
                <a:latin typeface="Arial"/>
              </a:rPr>
              <a:t>Travel content is preferred on instagram compared to youtube as most users more time on instagram travel content than youtube travel content.</a:t>
            </a:r>
          </a:p>
          <a:p>
            <a:pPr algn="just">
              <a:lnSpc>
                <a:spcPts val="4224"/>
              </a:lnSpc>
            </a:pPr>
          </a:p>
          <a:p>
            <a:pPr algn="just" marL="0" indent="0" lvl="0">
              <a:lnSpc>
                <a:spcPts val="4224"/>
              </a:lnSpc>
            </a:pPr>
          </a:p>
        </p:txBody>
      </p:sp>
      <p:grpSp>
        <p:nvGrpSpPr>
          <p:cNvPr name="Group 19" id="19"/>
          <p:cNvGrpSpPr/>
          <p:nvPr/>
        </p:nvGrpSpPr>
        <p:grpSpPr>
          <a:xfrm rot="0">
            <a:off x="10196488" y="1215940"/>
            <a:ext cx="715180" cy="715180"/>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name="TextBox 21" id="21"/>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39945" y="6515138"/>
            <a:ext cx="6028378" cy="2314864"/>
            <a:chOff x="0" y="0"/>
            <a:chExt cx="8037837" cy="3086485"/>
          </a:xfrm>
        </p:grpSpPr>
        <p:pic>
          <p:nvPicPr>
            <p:cNvPr name="Picture 3" id="3"/>
            <p:cNvPicPr>
              <a:picLocks noChangeAspect="true"/>
            </p:cNvPicPr>
            <p:nvPr/>
          </p:nvPicPr>
          <p:blipFill>
            <a:blip r:embed="rId2"/>
            <a:srcRect l="0" t="16242" r="0" b="16242"/>
            <a:stretch>
              <a:fillRect/>
            </a:stretch>
          </p:blipFill>
          <p:spPr>
            <a:xfrm flipH="false" flipV="false">
              <a:off x="0" y="0"/>
              <a:ext cx="8037837" cy="3086485"/>
            </a:xfrm>
            <a:prstGeom prst="rect">
              <a:avLst/>
            </a:prstGeom>
          </p:spPr>
        </p:pic>
      </p:grpSp>
      <p:grpSp>
        <p:nvGrpSpPr>
          <p:cNvPr name="Group 4" id="4"/>
          <p:cNvGrpSpPr/>
          <p:nvPr/>
        </p:nvGrpSpPr>
        <p:grpSpPr>
          <a:xfrm rot="0">
            <a:off x="839945" y="4024168"/>
            <a:ext cx="6028378" cy="2314864"/>
            <a:chOff x="0" y="0"/>
            <a:chExt cx="8037837" cy="3086485"/>
          </a:xfrm>
        </p:grpSpPr>
        <p:pic>
          <p:nvPicPr>
            <p:cNvPr name="Picture 5" id="5"/>
            <p:cNvPicPr>
              <a:picLocks noChangeAspect="true"/>
            </p:cNvPicPr>
            <p:nvPr/>
          </p:nvPicPr>
          <p:blipFill>
            <a:blip r:embed="rId3"/>
            <a:srcRect l="0" t="24931" r="0" b="6701"/>
            <a:stretch>
              <a:fillRect/>
            </a:stretch>
          </p:blipFill>
          <p:spPr>
            <a:xfrm flipH="false" flipV="false">
              <a:off x="0" y="0"/>
              <a:ext cx="8037837" cy="3086485"/>
            </a:xfrm>
            <a:prstGeom prst="rect">
              <a:avLst/>
            </a:prstGeom>
          </p:spPr>
        </p:pic>
      </p:grpSp>
      <p:sp>
        <p:nvSpPr>
          <p:cNvPr name="TextBox 6" id="6"/>
          <p:cNvSpPr txBox="true"/>
          <p:nvPr/>
        </p:nvSpPr>
        <p:spPr>
          <a:xfrm rot="0">
            <a:off x="689916" y="406733"/>
            <a:ext cx="6818840" cy="1946910"/>
          </a:xfrm>
          <a:prstGeom prst="rect">
            <a:avLst/>
          </a:prstGeom>
        </p:spPr>
        <p:txBody>
          <a:bodyPr anchor="t" rtlCol="false" tIns="0" lIns="0" bIns="0" rIns="0">
            <a:spAutoFit/>
          </a:bodyPr>
          <a:lstStyle/>
          <a:p>
            <a:pPr algn="l">
              <a:lnSpc>
                <a:spcPts val="7560"/>
              </a:lnSpc>
            </a:pPr>
            <a:r>
              <a:rPr lang="en-US" sz="7200">
                <a:solidFill>
                  <a:srgbClr val="17726D"/>
                </a:solidFill>
                <a:latin typeface="Inter Bold"/>
              </a:rPr>
              <a:t>LESSONS LEARNT</a:t>
            </a:r>
          </a:p>
        </p:txBody>
      </p:sp>
      <p:grpSp>
        <p:nvGrpSpPr>
          <p:cNvPr name="Group 7" id="7"/>
          <p:cNvGrpSpPr/>
          <p:nvPr/>
        </p:nvGrpSpPr>
        <p:grpSpPr>
          <a:xfrm rot="0">
            <a:off x="7718306" y="0"/>
            <a:ext cx="10569694" cy="10287000"/>
            <a:chOff x="0" y="0"/>
            <a:chExt cx="2783788" cy="2709333"/>
          </a:xfrm>
        </p:grpSpPr>
        <p:sp>
          <p:nvSpPr>
            <p:cNvPr name="Freeform 8" id="8"/>
            <p:cNvSpPr/>
            <p:nvPr/>
          </p:nvSpPr>
          <p:spPr>
            <a:xfrm flipH="false" flipV="false" rot="0">
              <a:off x="0" y="0"/>
              <a:ext cx="2783788" cy="2709333"/>
            </a:xfrm>
            <a:custGeom>
              <a:avLst/>
              <a:gdLst/>
              <a:ahLst/>
              <a:cxnLst/>
              <a:rect r="r" b="b" t="t" l="l"/>
              <a:pathLst>
                <a:path h="2709333" w="2783788">
                  <a:moveTo>
                    <a:pt x="0" y="0"/>
                  </a:moveTo>
                  <a:lnTo>
                    <a:pt x="2783788" y="0"/>
                  </a:lnTo>
                  <a:lnTo>
                    <a:pt x="2783788" y="2709333"/>
                  </a:lnTo>
                  <a:lnTo>
                    <a:pt x="0" y="2709333"/>
                  </a:lnTo>
                  <a:close/>
                </a:path>
              </a:pathLst>
            </a:custGeom>
            <a:solidFill>
              <a:srgbClr val="17726D"/>
            </a:solidFill>
          </p:spPr>
        </p:sp>
        <p:sp>
          <p:nvSpPr>
            <p:cNvPr name="TextBox 9" id="9"/>
            <p:cNvSpPr txBox="true"/>
            <p:nvPr/>
          </p:nvSpPr>
          <p:spPr>
            <a:xfrm>
              <a:off x="0" y="-85725"/>
              <a:ext cx="2783788" cy="2795058"/>
            </a:xfrm>
            <a:prstGeom prst="rect">
              <a:avLst/>
            </a:prstGeom>
          </p:spPr>
          <p:txBody>
            <a:bodyPr anchor="ctr" rtlCol="false" tIns="50800" lIns="50800" bIns="50800" rIns="50800"/>
            <a:lstStyle/>
            <a:p>
              <a:pPr algn="ctr">
                <a:lnSpc>
                  <a:spcPts val="2479"/>
                </a:lnSpc>
              </a:pPr>
            </a:p>
          </p:txBody>
        </p:sp>
      </p:grpSp>
      <p:sp>
        <p:nvSpPr>
          <p:cNvPr name="Freeform 10" id="10"/>
          <p:cNvSpPr/>
          <p:nvPr/>
        </p:nvSpPr>
        <p:spPr>
          <a:xfrm flipH="false" flipV="false" rot="0">
            <a:off x="839945" y="9258300"/>
            <a:ext cx="586293" cy="483692"/>
          </a:xfrm>
          <a:custGeom>
            <a:avLst/>
            <a:gdLst/>
            <a:ahLst/>
            <a:cxnLst/>
            <a:rect r="r" b="b" t="t" l="l"/>
            <a:pathLst>
              <a:path h="483692" w="586293">
                <a:moveTo>
                  <a:pt x="0" y="0"/>
                </a:moveTo>
                <a:lnTo>
                  <a:pt x="586293" y="0"/>
                </a:lnTo>
                <a:lnTo>
                  <a:pt x="586293" y="483692"/>
                </a:lnTo>
                <a:lnTo>
                  <a:pt x="0" y="4836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1572282" y="9217571"/>
            <a:ext cx="3191396" cy="469900"/>
          </a:xfrm>
          <a:prstGeom prst="rect">
            <a:avLst/>
          </a:prstGeom>
        </p:spPr>
        <p:txBody>
          <a:bodyPr anchor="t" rtlCol="false" tIns="0" lIns="0" bIns="0" rIns="0">
            <a:spAutoFit/>
          </a:bodyPr>
          <a:lstStyle/>
          <a:p>
            <a:pPr algn="l">
              <a:lnSpc>
                <a:spcPts val="3499"/>
              </a:lnSpc>
            </a:pPr>
            <a:r>
              <a:rPr lang="en-US" sz="2499">
                <a:solidFill>
                  <a:srgbClr val="000000"/>
                </a:solidFill>
                <a:latin typeface="Arial Bold"/>
              </a:rPr>
              <a:t>Thynk Unlimited</a:t>
            </a:r>
          </a:p>
        </p:txBody>
      </p:sp>
      <p:sp>
        <p:nvSpPr>
          <p:cNvPr name="AutoShape 12" id="12"/>
          <p:cNvSpPr/>
          <p:nvPr/>
        </p:nvSpPr>
        <p:spPr>
          <a:xfrm flipV="true">
            <a:off x="839945" y="2324009"/>
            <a:ext cx="1858299" cy="0"/>
          </a:xfrm>
          <a:prstGeom prst="line">
            <a:avLst/>
          </a:prstGeom>
          <a:ln cap="flat" w="76200">
            <a:solidFill>
              <a:srgbClr val="EAE4D2"/>
            </a:solidFill>
            <a:prstDash val="solid"/>
            <a:headEnd type="none" len="sm" w="sm"/>
            <a:tailEnd type="none" len="sm" w="sm"/>
          </a:ln>
        </p:spPr>
      </p:sp>
      <p:grpSp>
        <p:nvGrpSpPr>
          <p:cNvPr name="Group 13" id="13"/>
          <p:cNvGrpSpPr/>
          <p:nvPr/>
        </p:nvGrpSpPr>
        <p:grpSpPr>
          <a:xfrm rot="0">
            <a:off x="8493611" y="595884"/>
            <a:ext cx="877649" cy="87764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5" id="15"/>
            <p:cNvSpPr txBox="true"/>
            <p:nvPr/>
          </p:nvSpPr>
          <p:spPr>
            <a:xfrm>
              <a:off x="76200" y="19050"/>
              <a:ext cx="660400" cy="717550"/>
            </a:xfrm>
            <a:prstGeom prst="rect">
              <a:avLst/>
            </a:prstGeom>
          </p:spPr>
          <p:txBody>
            <a:bodyPr anchor="ctr" rtlCol="false" tIns="44470" lIns="44470" bIns="44470" rIns="44470"/>
            <a:lstStyle/>
            <a:p>
              <a:pPr algn="ctr">
                <a:lnSpc>
                  <a:spcPts val="4199"/>
                </a:lnSpc>
              </a:pPr>
              <a:r>
                <a:rPr lang="en-US" sz="2999">
                  <a:solidFill>
                    <a:srgbClr val="17726D"/>
                  </a:solidFill>
                  <a:latin typeface="Inter Bold"/>
                </a:rPr>
                <a:t>01</a:t>
              </a:r>
            </a:p>
          </p:txBody>
        </p:sp>
      </p:grpSp>
      <p:sp>
        <p:nvSpPr>
          <p:cNvPr name="TextBox 16" id="16"/>
          <p:cNvSpPr txBox="true"/>
          <p:nvPr/>
        </p:nvSpPr>
        <p:spPr>
          <a:xfrm rot="0">
            <a:off x="9579356" y="782081"/>
            <a:ext cx="7641844" cy="464820"/>
          </a:xfrm>
          <a:prstGeom prst="rect">
            <a:avLst/>
          </a:prstGeom>
        </p:spPr>
        <p:txBody>
          <a:bodyPr anchor="t" rtlCol="false" tIns="0" lIns="0" bIns="0" rIns="0">
            <a:spAutoFit/>
          </a:bodyPr>
          <a:lstStyle/>
          <a:p>
            <a:pPr algn="l">
              <a:lnSpc>
                <a:spcPts val="3779"/>
              </a:lnSpc>
            </a:pPr>
            <a:r>
              <a:rPr lang="en-US" sz="2699">
                <a:solidFill>
                  <a:srgbClr val="FFFFFF"/>
                </a:solidFill>
                <a:latin typeface="Inter Bold"/>
              </a:rPr>
              <a:t>Women prefer Lifestyle Content</a:t>
            </a:r>
          </a:p>
        </p:txBody>
      </p:sp>
      <p:sp>
        <p:nvSpPr>
          <p:cNvPr name="TextBox 17" id="17"/>
          <p:cNvSpPr txBox="true"/>
          <p:nvPr/>
        </p:nvSpPr>
        <p:spPr>
          <a:xfrm rot="0">
            <a:off x="9579356" y="1340183"/>
            <a:ext cx="7641844" cy="1426845"/>
          </a:xfrm>
          <a:prstGeom prst="rect">
            <a:avLst/>
          </a:prstGeom>
        </p:spPr>
        <p:txBody>
          <a:bodyPr anchor="t" rtlCol="false" tIns="0" lIns="0" bIns="0" rIns="0">
            <a:spAutoFit/>
          </a:bodyPr>
          <a:lstStyle/>
          <a:p>
            <a:pPr algn="just" marL="0" indent="0" lvl="0">
              <a:lnSpc>
                <a:spcPts val="3720"/>
              </a:lnSpc>
            </a:pPr>
            <a:r>
              <a:rPr lang="en-US" sz="2400">
                <a:solidFill>
                  <a:srgbClr val="FFFFFF"/>
                </a:solidFill>
                <a:latin typeface="Arial"/>
              </a:rPr>
              <a:t>Compared to all other interests, women prefered Lifestyle with about  122 women. Sports followed as the second prefered with 109 and lastly travel with 100.</a:t>
            </a:r>
          </a:p>
        </p:txBody>
      </p:sp>
      <p:grpSp>
        <p:nvGrpSpPr>
          <p:cNvPr name="Group 18" id="18"/>
          <p:cNvGrpSpPr/>
          <p:nvPr/>
        </p:nvGrpSpPr>
        <p:grpSpPr>
          <a:xfrm rot="0">
            <a:off x="8493611" y="3729081"/>
            <a:ext cx="877649" cy="87764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20" id="20"/>
            <p:cNvSpPr txBox="true"/>
            <p:nvPr/>
          </p:nvSpPr>
          <p:spPr>
            <a:xfrm>
              <a:off x="76200" y="19050"/>
              <a:ext cx="660400" cy="717550"/>
            </a:xfrm>
            <a:prstGeom prst="rect">
              <a:avLst/>
            </a:prstGeom>
          </p:spPr>
          <p:txBody>
            <a:bodyPr anchor="ctr" rtlCol="false" tIns="44470" lIns="44470" bIns="44470" rIns="44470"/>
            <a:lstStyle/>
            <a:p>
              <a:pPr algn="ctr">
                <a:lnSpc>
                  <a:spcPts val="4199"/>
                </a:lnSpc>
              </a:pPr>
              <a:r>
                <a:rPr lang="en-US" sz="2999">
                  <a:solidFill>
                    <a:srgbClr val="17726D"/>
                  </a:solidFill>
                  <a:latin typeface="Inter Bold"/>
                </a:rPr>
                <a:t>02</a:t>
              </a:r>
            </a:p>
          </p:txBody>
        </p:sp>
      </p:grpSp>
      <p:sp>
        <p:nvSpPr>
          <p:cNvPr name="TextBox 21" id="21"/>
          <p:cNvSpPr txBox="true"/>
          <p:nvPr/>
        </p:nvSpPr>
        <p:spPr>
          <a:xfrm rot="0">
            <a:off x="9579356" y="3915277"/>
            <a:ext cx="7641844" cy="464820"/>
          </a:xfrm>
          <a:prstGeom prst="rect">
            <a:avLst/>
          </a:prstGeom>
        </p:spPr>
        <p:txBody>
          <a:bodyPr anchor="t" rtlCol="false" tIns="0" lIns="0" bIns="0" rIns="0">
            <a:spAutoFit/>
          </a:bodyPr>
          <a:lstStyle/>
          <a:p>
            <a:pPr algn="l">
              <a:lnSpc>
                <a:spcPts val="3779"/>
              </a:lnSpc>
            </a:pPr>
            <a:r>
              <a:rPr lang="en-US" sz="2699">
                <a:solidFill>
                  <a:srgbClr val="FFFFFF"/>
                </a:solidFill>
                <a:latin typeface="Inter Bold"/>
              </a:rPr>
              <a:t>Instagram has the most users</a:t>
            </a:r>
          </a:p>
        </p:txBody>
      </p:sp>
      <p:sp>
        <p:nvSpPr>
          <p:cNvPr name="TextBox 22" id="22"/>
          <p:cNvSpPr txBox="true"/>
          <p:nvPr/>
        </p:nvSpPr>
        <p:spPr>
          <a:xfrm rot="0">
            <a:off x="9579356" y="4621568"/>
            <a:ext cx="7641844" cy="1426845"/>
          </a:xfrm>
          <a:prstGeom prst="rect">
            <a:avLst/>
          </a:prstGeom>
        </p:spPr>
        <p:txBody>
          <a:bodyPr anchor="t" rtlCol="false" tIns="0" lIns="0" bIns="0" rIns="0">
            <a:spAutoFit/>
          </a:bodyPr>
          <a:lstStyle/>
          <a:p>
            <a:pPr algn="just" marL="0" indent="0" lvl="0">
              <a:lnSpc>
                <a:spcPts val="3720"/>
              </a:lnSpc>
            </a:pPr>
            <a:r>
              <a:rPr lang="en-US" sz="2400">
                <a:solidFill>
                  <a:srgbClr val="FFFFFF"/>
                </a:solidFill>
                <a:latin typeface="Arial"/>
              </a:rPr>
              <a:t>Instagram had the most users with 363 users compared to facebook and youtube which had 330 users and 307 users respectively.</a:t>
            </a:r>
          </a:p>
        </p:txBody>
      </p:sp>
      <p:grpSp>
        <p:nvGrpSpPr>
          <p:cNvPr name="Group 23" id="23"/>
          <p:cNvGrpSpPr/>
          <p:nvPr/>
        </p:nvGrpSpPr>
        <p:grpSpPr>
          <a:xfrm rot="0">
            <a:off x="8493611" y="6862277"/>
            <a:ext cx="877649" cy="877649"/>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25" id="25"/>
            <p:cNvSpPr txBox="true"/>
            <p:nvPr/>
          </p:nvSpPr>
          <p:spPr>
            <a:xfrm>
              <a:off x="76200" y="19050"/>
              <a:ext cx="660400" cy="717550"/>
            </a:xfrm>
            <a:prstGeom prst="rect">
              <a:avLst/>
            </a:prstGeom>
          </p:spPr>
          <p:txBody>
            <a:bodyPr anchor="ctr" rtlCol="false" tIns="44470" lIns="44470" bIns="44470" rIns="44470"/>
            <a:lstStyle/>
            <a:p>
              <a:pPr algn="ctr">
                <a:lnSpc>
                  <a:spcPts val="4199"/>
                </a:lnSpc>
              </a:pPr>
              <a:r>
                <a:rPr lang="en-US" sz="2999">
                  <a:solidFill>
                    <a:srgbClr val="17726D"/>
                  </a:solidFill>
                  <a:latin typeface="Inter Bold"/>
                </a:rPr>
                <a:t>02</a:t>
              </a:r>
            </a:p>
          </p:txBody>
        </p:sp>
      </p:grpSp>
      <p:sp>
        <p:nvSpPr>
          <p:cNvPr name="TextBox 26" id="26"/>
          <p:cNvSpPr txBox="true"/>
          <p:nvPr/>
        </p:nvSpPr>
        <p:spPr>
          <a:xfrm rot="0">
            <a:off x="9579356" y="7048474"/>
            <a:ext cx="7641844" cy="464820"/>
          </a:xfrm>
          <a:prstGeom prst="rect">
            <a:avLst/>
          </a:prstGeom>
        </p:spPr>
        <p:txBody>
          <a:bodyPr anchor="t" rtlCol="false" tIns="0" lIns="0" bIns="0" rIns="0">
            <a:spAutoFit/>
          </a:bodyPr>
          <a:lstStyle/>
          <a:p>
            <a:pPr algn="l">
              <a:lnSpc>
                <a:spcPts val="3779"/>
              </a:lnSpc>
            </a:pPr>
            <a:r>
              <a:rPr lang="en-US" sz="2699">
                <a:solidFill>
                  <a:srgbClr val="FFFFFF"/>
                </a:solidFill>
                <a:latin typeface="Inter Bold"/>
              </a:rPr>
              <a:t>Men spend more time on Instagram </a:t>
            </a:r>
          </a:p>
        </p:txBody>
      </p:sp>
      <p:sp>
        <p:nvSpPr>
          <p:cNvPr name="TextBox 27" id="27"/>
          <p:cNvSpPr txBox="true"/>
          <p:nvPr/>
        </p:nvSpPr>
        <p:spPr>
          <a:xfrm rot="0">
            <a:off x="9579356" y="7606576"/>
            <a:ext cx="7641844" cy="1426845"/>
          </a:xfrm>
          <a:prstGeom prst="rect">
            <a:avLst/>
          </a:prstGeom>
        </p:spPr>
        <p:txBody>
          <a:bodyPr anchor="t" rtlCol="false" tIns="0" lIns="0" bIns="0" rIns="0">
            <a:spAutoFit/>
          </a:bodyPr>
          <a:lstStyle/>
          <a:p>
            <a:pPr algn="just" marL="0" indent="0" lvl="0">
              <a:lnSpc>
                <a:spcPts val="3720"/>
              </a:lnSpc>
            </a:pPr>
            <a:r>
              <a:rPr lang="en-US" sz="2400">
                <a:solidFill>
                  <a:srgbClr val="FFFFFF"/>
                </a:solidFill>
                <a:latin typeface="Arial"/>
              </a:rPr>
              <a:t>The average time spent on instagram by men was 5.1515 which was relatively higher than men who spend time in other platforms.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6308483" cy="10287000"/>
            <a:chOff x="0" y="0"/>
            <a:chExt cx="1661493" cy="2709333"/>
          </a:xfrm>
        </p:grpSpPr>
        <p:sp>
          <p:nvSpPr>
            <p:cNvPr name="Freeform 3" id="3"/>
            <p:cNvSpPr/>
            <p:nvPr/>
          </p:nvSpPr>
          <p:spPr>
            <a:xfrm flipH="false" flipV="false" rot="0">
              <a:off x="0" y="0"/>
              <a:ext cx="1661494" cy="2709333"/>
            </a:xfrm>
            <a:custGeom>
              <a:avLst/>
              <a:gdLst/>
              <a:ahLst/>
              <a:cxnLst/>
              <a:rect r="r" b="b" t="t" l="l"/>
              <a:pathLst>
                <a:path h="2709333" w="1661494">
                  <a:moveTo>
                    <a:pt x="0" y="0"/>
                  </a:moveTo>
                  <a:lnTo>
                    <a:pt x="1661494" y="0"/>
                  </a:lnTo>
                  <a:lnTo>
                    <a:pt x="1661494" y="2709333"/>
                  </a:lnTo>
                  <a:lnTo>
                    <a:pt x="0" y="2709333"/>
                  </a:lnTo>
                  <a:close/>
                </a:path>
              </a:pathLst>
            </a:custGeom>
            <a:solidFill>
              <a:srgbClr val="17726D"/>
            </a:solidFill>
          </p:spPr>
        </p:sp>
        <p:sp>
          <p:nvSpPr>
            <p:cNvPr name="TextBox 4" id="4"/>
            <p:cNvSpPr txBox="true"/>
            <p:nvPr/>
          </p:nvSpPr>
          <p:spPr>
            <a:xfrm>
              <a:off x="0" y="-85725"/>
              <a:ext cx="1661493" cy="2795058"/>
            </a:xfrm>
            <a:prstGeom prst="rect">
              <a:avLst/>
            </a:prstGeom>
          </p:spPr>
          <p:txBody>
            <a:bodyPr anchor="ctr" rtlCol="false" tIns="50800" lIns="50800" bIns="50800" rIns="50800"/>
            <a:lstStyle/>
            <a:p>
              <a:pPr algn="ctr">
                <a:lnSpc>
                  <a:spcPts val="2479"/>
                </a:lnSpc>
              </a:pPr>
            </a:p>
          </p:txBody>
        </p:sp>
      </p:grpSp>
      <p:grpSp>
        <p:nvGrpSpPr>
          <p:cNvPr name="Group 5" id="5"/>
          <p:cNvGrpSpPr>
            <a:grpSpLocks noChangeAspect="true"/>
          </p:cNvGrpSpPr>
          <p:nvPr/>
        </p:nvGrpSpPr>
        <p:grpSpPr>
          <a:xfrm rot="0">
            <a:off x="1028700" y="1559323"/>
            <a:ext cx="7168383" cy="7168355"/>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38888" t="0" r="-38888" b="0"/>
              </a:stretch>
            </a:blipFill>
          </p:spPr>
        </p:sp>
      </p:grpSp>
      <p:sp>
        <p:nvSpPr>
          <p:cNvPr name="AutoShape 7" id="7"/>
          <p:cNvSpPr/>
          <p:nvPr/>
        </p:nvSpPr>
        <p:spPr>
          <a:xfrm flipV="true">
            <a:off x="9091101" y="3092848"/>
            <a:ext cx="4351856" cy="0"/>
          </a:xfrm>
          <a:prstGeom prst="line">
            <a:avLst/>
          </a:prstGeom>
          <a:ln cap="flat" w="76200">
            <a:solidFill>
              <a:srgbClr val="EAE4D2"/>
            </a:solidFill>
            <a:prstDash val="solid"/>
            <a:headEnd type="none" len="sm" w="sm"/>
            <a:tailEnd type="none" len="sm" w="sm"/>
          </a:ln>
        </p:spPr>
      </p:sp>
      <p:grpSp>
        <p:nvGrpSpPr>
          <p:cNvPr name="Group 8" id="8"/>
          <p:cNvGrpSpPr/>
          <p:nvPr/>
        </p:nvGrpSpPr>
        <p:grpSpPr>
          <a:xfrm rot="0">
            <a:off x="9091167" y="8181875"/>
            <a:ext cx="4176257" cy="545802"/>
            <a:chOff x="0" y="0"/>
            <a:chExt cx="1099919" cy="143750"/>
          </a:xfrm>
        </p:grpSpPr>
        <p:sp>
          <p:nvSpPr>
            <p:cNvPr name="Freeform 9" id="9"/>
            <p:cNvSpPr/>
            <p:nvPr/>
          </p:nvSpPr>
          <p:spPr>
            <a:xfrm flipH="false" flipV="false" rot="0">
              <a:off x="0" y="0"/>
              <a:ext cx="1099919" cy="143750"/>
            </a:xfrm>
            <a:custGeom>
              <a:avLst/>
              <a:gdLst/>
              <a:ahLst/>
              <a:cxnLst/>
              <a:rect r="r" b="b" t="t" l="l"/>
              <a:pathLst>
                <a:path h="143750" w="1099919">
                  <a:moveTo>
                    <a:pt x="71875" y="0"/>
                  </a:moveTo>
                  <a:lnTo>
                    <a:pt x="1028044" y="0"/>
                  </a:lnTo>
                  <a:cubicBezTo>
                    <a:pt x="1067740" y="0"/>
                    <a:pt x="1099919" y="32180"/>
                    <a:pt x="1099919" y="71875"/>
                  </a:cubicBezTo>
                  <a:lnTo>
                    <a:pt x="1099919" y="71875"/>
                  </a:lnTo>
                  <a:cubicBezTo>
                    <a:pt x="1099919" y="90938"/>
                    <a:pt x="1092347" y="109219"/>
                    <a:pt x="1078868" y="122699"/>
                  </a:cubicBezTo>
                  <a:cubicBezTo>
                    <a:pt x="1065389" y="136178"/>
                    <a:pt x="1047107" y="143750"/>
                    <a:pt x="1028044" y="143750"/>
                  </a:cubicBezTo>
                  <a:lnTo>
                    <a:pt x="71875" y="143750"/>
                  </a:lnTo>
                  <a:cubicBezTo>
                    <a:pt x="52813" y="143750"/>
                    <a:pt x="34531" y="136178"/>
                    <a:pt x="21052" y="122699"/>
                  </a:cubicBezTo>
                  <a:cubicBezTo>
                    <a:pt x="7573" y="109219"/>
                    <a:pt x="0" y="90938"/>
                    <a:pt x="0" y="71875"/>
                  </a:cubicBezTo>
                  <a:lnTo>
                    <a:pt x="0" y="71875"/>
                  </a:lnTo>
                  <a:cubicBezTo>
                    <a:pt x="0" y="52813"/>
                    <a:pt x="7573" y="34531"/>
                    <a:pt x="21052" y="21052"/>
                  </a:cubicBezTo>
                  <a:cubicBezTo>
                    <a:pt x="34531" y="7573"/>
                    <a:pt x="52813" y="0"/>
                    <a:pt x="71875" y="0"/>
                  </a:cubicBezTo>
                  <a:close/>
                </a:path>
              </a:pathLst>
            </a:custGeom>
            <a:solidFill>
              <a:srgbClr val="17726D"/>
            </a:solidFill>
          </p:spPr>
        </p:sp>
        <p:sp>
          <p:nvSpPr>
            <p:cNvPr name="TextBox 10" id="10"/>
            <p:cNvSpPr txBox="true"/>
            <p:nvPr/>
          </p:nvSpPr>
          <p:spPr>
            <a:xfrm>
              <a:off x="0" y="-38100"/>
              <a:ext cx="1099919" cy="181850"/>
            </a:xfrm>
            <a:prstGeom prst="rect">
              <a:avLst/>
            </a:prstGeom>
          </p:spPr>
          <p:txBody>
            <a:bodyPr anchor="ctr" rtlCol="false" tIns="50800" lIns="50800" bIns="50800" rIns="50800"/>
            <a:lstStyle/>
            <a:p>
              <a:pPr algn="ctr">
                <a:lnSpc>
                  <a:spcPts val="2659"/>
                </a:lnSpc>
              </a:pPr>
              <a:r>
                <a:rPr lang="en-US" sz="1899">
                  <a:solidFill>
                    <a:srgbClr val="FFFFFF"/>
                  </a:solidFill>
                  <a:latin typeface="Inter Bold"/>
                </a:rPr>
                <a:t>Thank you</a:t>
              </a:r>
            </a:p>
          </p:txBody>
        </p:sp>
      </p:grpSp>
      <p:sp>
        <p:nvSpPr>
          <p:cNvPr name="Freeform 11" id="11"/>
          <p:cNvSpPr/>
          <p:nvPr/>
        </p:nvSpPr>
        <p:spPr>
          <a:xfrm flipH="false" flipV="false" rot="0">
            <a:off x="1028700" y="1559323"/>
            <a:ext cx="1189176" cy="1137285"/>
          </a:xfrm>
          <a:custGeom>
            <a:avLst/>
            <a:gdLst/>
            <a:ahLst/>
            <a:cxnLst/>
            <a:rect r="r" b="b" t="t" l="l"/>
            <a:pathLst>
              <a:path h="1137285" w="1189176">
                <a:moveTo>
                  <a:pt x="0" y="0"/>
                </a:moveTo>
                <a:lnTo>
                  <a:pt x="1189176" y="0"/>
                </a:lnTo>
                <a:lnTo>
                  <a:pt x="1189176" y="1137285"/>
                </a:lnTo>
                <a:lnTo>
                  <a:pt x="0" y="113728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2" id="12"/>
          <p:cNvGrpSpPr/>
          <p:nvPr/>
        </p:nvGrpSpPr>
        <p:grpSpPr>
          <a:xfrm rot="0">
            <a:off x="1028700" y="8881660"/>
            <a:ext cx="715180" cy="71518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EAE4D2"/>
              </a:solidFill>
              <a:prstDash val="solid"/>
              <a:miter/>
            </a:ln>
          </p:spPr>
        </p:sp>
        <p:sp>
          <p:nvSpPr>
            <p:cNvPr name="TextBox 14" id="14"/>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TextBox 15" id="15"/>
          <p:cNvSpPr txBox="true"/>
          <p:nvPr/>
        </p:nvSpPr>
        <p:spPr>
          <a:xfrm rot="0">
            <a:off x="9091101" y="1654573"/>
            <a:ext cx="8168199" cy="994410"/>
          </a:xfrm>
          <a:prstGeom prst="rect">
            <a:avLst/>
          </a:prstGeom>
        </p:spPr>
        <p:txBody>
          <a:bodyPr anchor="t" rtlCol="false" tIns="0" lIns="0" bIns="0" rIns="0">
            <a:spAutoFit/>
          </a:bodyPr>
          <a:lstStyle/>
          <a:p>
            <a:pPr algn="l">
              <a:lnSpc>
                <a:spcPts val="7560"/>
              </a:lnSpc>
            </a:pPr>
            <a:r>
              <a:rPr lang="en-US" sz="7200">
                <a:solidFill>
                  <a:srgbClr val="17726D"/>
                </a:solidFill>
                <a:latin typeface="Inter Bold"/>
              </a:rPr>
              <a:t>SUMMARY</a:t>
            </a:r>
          </a:p>
        </p:txBody>
      </p:sp>
      <p:sp>
        <p:nvSpPr>
          <p:cNvPr name="TextBox 16" id="16"/>
          <p:cNvSpPr txBox="true"/>
          <p:nvPr/>
        </p:nvSpPr>
        <p:spPr>
          <a:xfrm rot="0">
            <a:off x="9144000" y="2601358"/>
            <a:ext cx="6818840" cy="453390"/>
          </a:xfrm>
          <a:prstGeom prst="rect">
            <a:avLst/>
          </a:prstGeom>
        </p:spPr>
        <p:txBody>
          <a:bodyPr anchor="t" rtlCol="false" tIns="0" lIns="0" bIns="0" rIns="0">
            <a:spAutoFit/>
          </a:bodyPr>
          <a:lstStyle/>
          <a:p>
            <a:pPr algn="l" marL="0" indent="0" lvl="0">
              <a:lnSpc>
                <a:spcPts val="3359"/>
              </a:lnSpc>
            </a:pPr>
            <a:r>
              <a:rPr lang="en-US" sz="2400" spc="177">
                <a:solidFill>
                  <a:srgbClr val="000000"/>
                </a:solidFill>
                <a:latin typeface="Arial Bold"/>
              </a:rPr>
              <a:t>DATA ANALYSIS OF PRODUCT ORDERS</a:t>
            </a:r>
          </a:p>
        </p:txBody>
      </p:sp>
      <p:grpSp>
        <p:nvGrpSpPr>
          <p:cNvPr name="Group 17" id="17"/>
          <p:cNvGrpSpPr/>
          <p:nvPr/>
        </p:nvGrpSpPr>
        <p:grpSpPr>
          <a:xfrm rot="0">
            <a:off x="14871011" y="6031106"/>
            <a:ext cx="5402508" cy="540250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9" id="19"/>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TextBox 20" id="20"/>
          <p:cNvSpPr txBox="true"/>
          <p:nvPr/>
        </p:nvSpPr>
        <p:spPr>
          <a:xfrm rot="0">
            <a:off x="8479544" y="3484666"/>
            <a:ext cx="9391312" cy="2479004"/>
          </a:xfrm>
          <a:prstGeom prst="rect">
            <a:avLst/>
          </a:prstGeom>
        </p:spPr>
        <p:txBody>
          <a:bodyPr anchor="t" rtlCol="false" tIns="0" lIns="0" bIns="0" rIns="0">
            <a:spAutoFit/>
          </a:bodyPr>
          <a:lstStyle/>
          <a:p>
            <a:pPr algn="just">
              <a:lnSpc>
                <a:spcPts val="4888"/>
              </a:lnSpc>
            </a:pPr>
            <a:r>
              <a:rPr lang="en-US" sz="2777" spc="111">
                <a:solidFill>
                  <a:srgbClr val="000000"/>
                </a:solidFill>
                <a:latin typeface="Arial"/>
              </a:rPr>
              <a:t>The social media data has vast information that can be used by marketing agencies to help promote their brands in most appropriate platform, for the right target audience (female or male).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2759" y="6802807"/>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a:off x="1074658" y="8563446"/>
            <a:ext cx="16138684" cy="0"/>
          </a:xfrm>
          <a:prstGeom prst="line">
            <a:avLst/>
          </a:prstGeom>
          <a:ln cap="flat" w="38100">
            <a:solidFill>
              <a:srgbClr val="17726D"/>
            </a:solidFill>
            <a:prstDash val="solid"/>
            <a:headEnd type="none" len="sm" w="sm"/>
            <a:tailEnd type="none" len="sm" w="sm"/>
          </a:ln>
        </p:spPr>
      </p:sp>
      <p:grpSp>
        <p:nvGrpSpPr>
          <p:cNvPr name="Group 6" id="6"/>
          <p:cNvGrpSpPr/>
          <p:nvPr/>
        </p:nvGrpSpPr>
        <p:grpSpPr>
          <a:xfrm rot="0">
            <a:off x="10785978" y="1231643"/>
            <a:ext cx="4758515" cy="475851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1074658" y="5553371"/>
            <a:ext cx="447675" cy="44767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sp>
        <p:sp>
          <p:nvSpPr>
            <p:cNvPr name="TextBox 11" id="11"/>
            <p:cNvSpPr txBox="true"/>
            <p:nvPr/>
          </p:nvSpPr>
          <p:spPr>
            <a:xfrm>
              <a:off x="76200" y="-9525"/>
              <a:ext cx="660400" cy="746125"/>
            </a:xfrm>
            <a:prstGeom prst="rect">
              <a:avLst/>
            </a:prstGeom>
          </p:spPr>
          <p:txBody>
            <a:bodyPr anchor="ctr" rtlCol="false" tIns="50800" lIns="50800" bIns="50800" rIns="50800"/>
            <a:lstStyle/>
            <a:p>
              <a:pPr algn="ctr">
                <a:lnSpc>
                  <a:spcPts val="2479"/>
                </a:lnSpc>
              </a:pPr>
            </a:p>
          </p:txBody>
        </p:sp>
      </p:grpSp>
      <p:sp>
        <p:nvSpPr>
          <p:cNvPr name="Freeform 12" id="12"/>
          <p:cNvSpPr/>
          <p:nvPr/>
        </p:nvSpPr>
        <p:spPr>
          <a:xfrm flipH="false" flipV="false" rot="0">
            <a:off x="1124956" y="656036"/>
            <a:ext cx="586293" cy="483692"/>
          </a:xfrm>
          <a:custGeom>
            <a:avLst/>
            <a:gdLst/>
            <a:ahLst/>
            <a:cxnLst/>
            <a:rect r="r" b="b" t="t" l="l"/>
            <a:pathLst>
              <a:path h="483692" w="586293">
                <a:moveTo>
                  <a:pt x="0" y="0"/>
                </a:moveTo>
                <a:lnTo>
                  <a:pt x="586293" y="0"/>
                </a:lnTo>
                <a:lnTo>
                  <a:pt x="586293" y="483692"/>
                </a:lnTo>
                <a:lnTo>
                  <a:pt x="0" y="4836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3" id="13"/>
          <p:cNvGrpSpPr/>
          <p:nvPr/>
        </p:nvGrpSpPr>
        <p:grpSpPr>
          <a:xfrm rot="0">
            <a:off x="15972039" y="656036"/>
            <a:ext cx="1241303" cy="575606"/>
            <a:chOff x="0" y="0"/>
            <a:chExt cx="326928" cy="151600"/>
          </a:xfrm>
        </p:grpSpPr>
        <p:sp>
          <p:nvSpPr>
            <p:cNvPr name="Freeform 14" id="14"/>
            <p:cNvSpPr/>
            <p:nvPr/>
          </p:nvSpPr>
          <p:spPr>
            <a:xfrm flipH="false" flipV="false" rot="0">
              <a:off x="0" y="0"/>
              <a:ext cx="326928" cy="151600"/>
            </a:xfrm>
            <a:custGeom>
              <a:avLst/>
              <a:gdLst/>
              <a:ahLst/>
              <a:cxnLst/>
              <a:rect r="r" b="b" t="t" l="l"/>
              <a:pathLst>
                <a:path h="151600" w="326928">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17726D"/>
            </a:solidFill>
          </p:spPr>
        </p:sp>
        <p:sp>
          <p:nvSpPr>
            <p:cNvPr name="TextBox 15" id="15"/>
            <p:cNvSpPr txBox="true"/>
            <p:nvPr/>
          </p:nvSpPr>
          <p:spPr>
            <a:xfrm>
              <a:off x="0" y="-85725"/>
              <a:ext cx="326928" cy="237325"/>
            </a:xfrm>
            <a:prstGeom prst="rect">
              <a:avLst/>
            </a:prstGeom>
          </p:spPr>
          <p:txBody>
            <a:bodyPr anchor="ctr" rtlCol="false" tIns="50800" lIns="50800" bIns="50800" rIns="50800"/>
            <a:lstStyle/>
            <a:p>
              <a:pPr algn="ctr">
                <a:lnSpc>
                  <a:spcPts val="2479"/>
                </a:lnSpc>
              </a:pPr>
            </a:p>
          </p:txBody>
        </p:sp>
      </p:grpSp>
      <p:sp>
        <p:nvSpPr>
          <p:cNvPr name="Freeform 16" id="16"/>
          <p:cNvSpPr/>
          <p:nvPr/>
        </p:nvSpPr>
        <p:spPr>
          <a:xfrm flipH="false" flipV="false" rot="0">
            <a:off x="16275918" y="793769"/>
            <a:ext cx="633545" cy="300142"/>
          </a:xfrm>
          <a:custGeom>
            <a:avLst/>
            <a:gdLst/>
            <a:ahLst/>
            <a:cxnLst/>
            <a:rect r="r" b="b" t="t" l="l"/>
            <a:pathLst>
              <a:path h="300142" w="633545">
                <a:moveTo>
                  <a:pt x="0" y="0"/>
                </a:moveTo>
                <a:lnTo>
                  <a:pt x="633545" y="0"/>
                </a:lnTo>
                <a:lnTo>
                  <a:pt x="633545" y="300141"/>
                </a:lnTo>
                <a:lnTo>
                  <a:pt x="0" y="30014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7" id="17"/>
          <p:cNvSpPr txBox="true"/>
          <p:nvPr/>
        </p:nvSpPr>
        <p:spPr>
          <a:xfrm rot="0">
            <a:off x="981075" y="2874521"/>
            <a:ext cx="14166687" cy="2678850"/>
          </a:xfrm>
          <a:prstGeom prst="rect">
            <a:avLst/>
          </a:prstGeom>
        </p:spPr>
        <p:txBody>
          <a:bodyPr anchor="t" rtlCol="false" tIns="0" lIns="0" bIns="0" rIns="0">
            <a:spAutoFit/>
          </a:bodyPr>
          <a:lstStyle/>
          <a:p>
            <a:pPr algn="l">
              <a:lnSpc>
                <a:spcPts val="21873"/>
              </a:lnSpc>
            </a:pPr>
            <a:r>
              <a:rPr lang="en-US" sz="15624">
                <a:solidFill>
                  <a:srgbClr val="17726D"/>
                </a:solidFill>
                <a:latin typeface="Inter Bold"/>
              </a:rPr>
              <a:t>THANK YOU</a:t>
            </a:r>
          </a:p>
        </p:txBody>
      </p:sp>
      <p:sp>
        <p:nvSpPr>
          <p:cNvPr name="TextBox 18" id="18"/>
          <p:cNvSpPr txBox="true"/>
          <p:nvPr/>
        </p:nvSpPr>
        <p:spPr>
          <a:xfrm rot="0">
            <a:off x="1074658" y="9175131"/>
            <a:ext cx="3331314" cy="328930"/>
          </a:xfrm>
          <a:prstGeom prst="rect">
            <a:avLst/>
          </a:prstGeom>
        </p:spPr>
        <p:txBody>
          <a:bodyPr anchor="t" rtlCol="false" tIns="0" lIns="0" bIns="0" rIns="0">
            <a:spAutoFit/>
          </a:bodyPr>
          <a:lstStyle/>
          <a:p>
            <a:pPr algn="just" marL="0" indent="0" lvl="0">
              <a:lnSpc>
                <a:spcPts val="2479"/>
              </a:lnSpc>
            </a:pPr>
            <a:r>
              <a:rPr lang="en-US" sz="1599">
                <a:solidFill>
                  <a:srgbClr val="000000"/>
                </a:solidFill>
                <a:latin typeface="Arial"/>
              </a:rPr>
              <a:t>stacyjoy@students.uonbi.ac.ke</a:t>
            </a:r>
          </a:p>
        </p:txBody>
      </p:sp>
      <p:sp>
        <p:nvSpPr>
          <p:cNvPr name="TextBox 19" id="19"/>
          <p:cNvSpPr txBox="true"/>
          <p:nvPr/>
        </p:nvSpPr>
        <p:spPr>
          <a:xfrm rot="0">
            <a:off x="1074658" y="8843503"/>
            <a:ext cx="2012164" cy="328930"/>
          </a:xfrm>
          <a:prstGeom prst="rect">
            <a:avLst/>
          </a:prstGeom>
        </p:spPr>
        <p:txBody>
          <a:bodyPr anchor="t" rtlCol="false" tIns="0" lIns="0" bIns="0" rIns="0">
            <a:spAutoFit/>
          </a:bodyPr>
          <a:lstStyle/>
          <a:p>
            <a:pPr algn="just" marL="0" indent="0" lvl="0">
              <a:lnSpc>
                <a:spcPts val="2479"/>
              </a:lnSpc>
            </a:pPr>
            <a:r>
              <a:rPr lang="en-US" sz="1599">
                <a:solidFill>
                  <a:srgbClr val="000000"/>
                </a:solidFill>
                <a:latin typeface="Arial Bold"/>
              </a:rPr>
              <a:t>Email</a:t>
            </a:r>
          </a:p>
        </p:txBody>
      </p:sp>
      <p:sp>
        <p:nvSpPr>
          <p:cNvPr name="TextBox 20" id="20"/>
          <p:cNvSpPr txBox="true"/>
          <p:nvPr/>
        </p:nvSpPr>
        <p:spPr>
          <a:xfrm rot="0">
            <a:off x="14344595" y="8824453"/>
            <a:ext cx="2868747" cy="406401"/>
          </a:xfrm>
          <a:prstGeom prst="rect">
            <a:avLst/>
          </a:prstGeom>
        </p:spPr>
        <p:txBody>
          <a:bodyPr anchor="t" rtlCol="false" tIns="0" lIns="0" bIns="0" rIns="0">
            <a:spAutoFit/>
          </a:bodyPr>
          <a:lstStyle/>
          <a:p>
            <a:pPr algn="r" marL="0" indent="0" lvl="0">
              <a:lnSpc>
                <a:spcPts val="3099"/>
              </a:lnSpc>
            </a:pPr>
            <a:r>
              <a:rPr lang="en-US" sz="1999">
                <a:solidFill>
                  <a:srgbClr val="000000"/>
                </a:solidFill>
                <a:latin typeface="Arial Bold"/>
              </a:rPr>
              <a:t>JUNE 2024</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DAGIIOyrNrE</dc:identifier>
  <dcterms:modified xsi:type="dcterms:W3CDTF">2011-08-01T06:04:30Z</dcterms:modified>
  <cp:revision>1</cp:revision>
  <dc:title>White Green Simple and Professional Business Pitch Deck Presentation</dc:title>
</cp:coreProperties>
</file>

<file path=docProps/thumbnail.jpeg>
</file>